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tadata" ContentType="application/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797675" cy="9926638"/>
  <p:embeddedFontLst>
    <p:embeddedFont>
      <p:font typeface="Inter" panose="02020500000000000000" charset="0"/>
      <p:regular r:id="rId12"/>
      <p:bold r:id="rId13"/>
    </p:embeddedFont>
    <p:embeddedFont>
      <p:font typeface="微軟正黑體" panose="020B0604030504040204" pitchFamily="34" charset="-120"/>
      <p:regular r:id="rId14"/>
      <p:bold r:id="rId15"/>
    </p:embeddedFont>
    <p:embeddedFont>
      <p:font typeface="微軟正黑體" panose="020B0604030504040204" pitchFamily="34" charset="-120"/>
      <p:regular r:id="rId14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0" roundtripDataSignature="AMtx7midjKQpnfJmVSpTRcHy+Oi4Z1Ny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4B8721-6603-418E-B78F-73FC8B861CD3}">
  <a:tblStyle styleId="{CA4B8721-6603-418E-B78F-73FC8B861CD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5DA9EAAF-E372-42D8-925F-27F3D05FD0B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34" autoAdjust="0"/>
    <p:restoredTop sz="94374" autoAdjust="0"/>
  </p:normalViewPr>
  <p:slideViewPr>
    <p:cSldViewPr snapToGrid="0">
      <p:cViewPr varScale="1">
        <p:scale>
          <a:sx n="104" d="100"/>
          <a:sy n="104" d="100"/>
        </p:scale>
        <p:origin x="61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20" Type="http://customschemas.google.com/relationships/presentationmetadata" Target="metadata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2" y="0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88" tIns="45631" rIns="91288" bIns="45631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3" y="0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88" tIns="45631" rIns="91288" bIns="45631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77195"/>
            <a:ext cx="5438140" cy="390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88" tIns="45631" rIns="91288" bIns="45631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2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88" tIns="45631" rIns="91288" bIns="45631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88" tIns="45631" rIns="91288" bIns="45631" anchor="b" anchorCtr="0">
            <a:noAutofit/>
          </a:bodyPr>
          <a:lstStyle/>
          <a:p>
            <a:pPr algn="r">
              <a:buSzPts val="1200"/>
            </a:pPr>
            <a:fld id="{00000000-1234-1234-1234-123412341234}" type="slidenum">
              <a:rPr lang="en-US" altLang="zh-TW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ts val="1200"/>
              </a:pPr>
              <a:t>‹#›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>
            <a:spLocks noGrp="1"/>
          </p:cNvSpPr>
          <p:nvPr>
            <p:ph type="body" idx="1"/>
          </p:nvPr>
        </p:nvSpPr>
        <p:spPr>
          <a:xfrm>
            <a:off x="679768" y="4777195"/>
            <a:ext cx="5438140" cy="390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88" tIns="45631" rIns="91288" bIns="45631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79768" y="4777195"/>
            <a:ext cx="5438140" cy="390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88" tIns="45631" rIns="91288" bIns="45631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79768" y="4777195"/>
            <a:ext cx="5438140" cy="390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88" tIns="45631" rIns="91288" bIns="45631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4:notes"/>
          <p:cNvSpPr txBox="1">
            <a:spLocks noGrp="1"/>
          </p:cNvSpPr>
          <p:nvPr>
            <p:ph type="body" idx="1"/>
          </p:nvPr>
        </p:nvSpPr>
        <p:spPr>
          <a:xfrm>
            <a:off x="679768" y="4777195"/>
            <a:ext cx="5438140" cy="390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88" tIns="45631" rIns="91288" bIns="45631" anchor="t" anchorCtr="0">
            <a:noAutofit/>
          </a:bodyPr>
          <a:lstStyle/>
          <a:p>
            <a:pPr marL="456514" indent="-228257"/>
            <a:endParaRPr dirty="0"/>
          </a:p>
        </p:txBody>
      </p:sp>
      <p:sp>
        <p:nvSpPr>
          <p:cNvPr id="153" name="Google Shape;153;p4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88" tIns="45631" rIns="91288" bIns="45631" anchor="b" anchorCtr="0">
            <a:noAutofit/>
          </a:bodyPr>
          <a:lstStyle/>
          <a:p>
            <a:pPr algn="r">
              <a:buSzPts val="1200"/>
            </a:pPr>
            <a:fld id="{00000000-1234-1234-1234-123412341234}" type="slidenum">
              <a:rPr lang="en-US" alt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ts val="1200"/>
              </a:pPr>
              <a:t>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5:notes"/>
          <p:cNvSpPr txBox="1">
            <a:spLocks noGrp="1"/>
          </p:cNvSpPr>
          <p:nvPr>
            <p:ph type="body" idx="1"/>
          </p:nvPr>
        </p:nvSpPr>
        <p:spPr>
          <a:xfrm>
            <a:off x="679768" y="4777195"/>
            <a:ext cx="5438140" cy="390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88" tIns="45631" rIns="91288" bIns="45631" anchor="t" anchorCtr="0">
            <a:noAutofit/>
          </a:bodyPr>
          <a:lstStyle/>
          <a:p>
            <a:pPr marL="456514" indent="-228257"/>
            <a:endParaRPr dirty="0"/>
          </a:p>
        </p:txBody>
      </p:sp>
      <p:sp>
        <p:nvSpPr>
          <p:cNvPr id="165" name="Google Shape;165;p5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88" tIns="45631" rIns="91288" bIns="45631" anchor="b" anchorCtr="0">
            <a:noAutofit/>
          </a:bodyPr>
          <a:lstStyle/>
          <a:p>
            <a:pPr algn="r">
              <a:buSzPts val="1200"/>
            </a:pPr>
            <a:fld id="{00000000-1234-1234-1234-123412341234}" type="slidenum">
              <a:rPr lang="en-US" altLang="zh-TW" sz="1200">
                <a:latin typeface="Calibri"/>
                <a:ea typeface="Calibri"/>
                <a:cs typeface="Calibri"/>
                <a:sym typeface="Calibri"/>
              </a:rPr>
              <a:pPr algn="r">
                <a:buSzPts val="1200"/>
              </a:pPr>
              <a:t>5</a:t>
            </a:fld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:notes"/>
          <p:cNvSpPr txBox="1">
            <a:spLocks noGrp="1"/>
          </p:cNvSpPr>
          <p:nvPr>
            <p:ph type="body" idx="1"/>
          </p:nvPr>
        </p:nvSpPr>
        <p:spPr>
          <a:xfrm>
            <a:off x="679768" y="4777195"/>
            <a:ext cx="5438140" cy="390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88" tIns="45631" rIns="91288" bIns="45631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183" name="Google Shape;1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6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88" tIns="45631" rIns="91288" bIns="45631" anchor="b" anchorCtr="0">
            <a:noAutofit/>
          </a:bodyPr>
          <a:lstStyle/>
          <a:p>
            <a:pPr algn="r">
              <a:buSzPts val="1200"/>
            </a:pPr>
            <a:fld id="{00000000-1234-1234-1234-123412341234}" type="slidenum">
              <a:rPr lang="en-US" altLang="zh-TW" sz="1200">
                <a:latin typeface="Calibri"/>
                <a:ea typeface="Calibri"/>
                <a:cs typeface="Calibri"/>
                <a:sym typeface="Calibri"/>
              </a:rPr>
              <a:pPr algn="r">
                <a:buSzPts val="1200"/>
              </a:pPr>
              <a:t>6</a:t>
            </a:fld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:notes"/>
          <p:cNvSpPr txBox="1">
            <a:spLocks noGrp="1"/>
          </p:cNvSpPr>
          <p:nvPr>
            <p:ph type="body" idx="1"/>
          </p:nvPr>
        </p:nvSpPr>
        <p:spPr>
          <a:xfrm>
            <a:off x="679768" y="4777195"/>
            <a:ext cx="5438140" cy="390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88" tIns="45631" rIns="91288" bIns="45631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195" name="Google Shape;19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7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88" tIns="45631" rIns="91288" bIns="45631" anchor="b" anchorCtr="0">
            <a:noAutofit/>
          </a:bodyPr>
          <a:lstStyle/>
          <a:p>
            <a:pPr algn="r">
              <a:buSzPts val="1200"/>
            </a:pPr>
            <a:fld id="{00000000-1234-1234-1234-123412341234}" type="slidenum">
              <a:rPr lang="en-US" altLang="zh-TW" sz="1200">
                <a:latin typeface="Calibri"/>
                <a:ea typeface="Calibri"/>
                <a:cs typeface="Calibri"/>
                <a:sym typeface="Calibri"/>
              </a:rPr>
              <a:pPr algn="r">
                <a:buSzPts val="1200"/>
              </a:pPr>
              <a:t>7</a:t>
            </a:fld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>
            <a:spLocks noGrp="1"/>
          </p:cNvSpPr>
          <p:nvPr>
            <p:ph type="body" idx="1"/>
          </p:nvPr>
        </p:nvSpPr>
        <p:spPr>
          <a:xfrm>
            <a:off x="679768" y="4777195"/>
            <a:ext cx="5438140" cy="3908613"/>
          </a:xfrm>
          <a:prstGeom prst="rect">
            <a:avLst/>
          </a:prstGeom>
        </p:spPr>
        <p:txBody>
          <a:bodyPr spcFirstLastPara="1" wrap="square" lIns="91288" tIns="45631" rIns="91288" bIns="45631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207" name="Google Shape;20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:notes"/>
          <p:cNvSpPr txBox="1">
            <a:spLocks noGrp="1"/>
          </p:cNvSpPr>
          <p:nvPr>
            <p:ph type="body" idx="1"/>
          </p:nvPr>
        </p:nvSpPr>
        <p:spPr>
          <a:xfrm>
            <a:off x="679768" y="4777195"/>
            <a:ext cx="5438140" cy="390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88" tIns="45631" rIns="91288" bIns="45631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214" name="Google Shape;21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>
  <p:cSld name="Title + 1 colum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18"/>
          <p:cNvCxnSpPr/>
          <p:nvPr/>
        </p:nvCxnSpPr>
        <p:spPr>
          <a:xfrm rot="10800000" flipH="1">
            <a:off x="9502815" y="771210"/>
            <a:ext cx="2319840" cy="4294"/>
          </a:xfrm>
          <a:prstGeom prst="straightConnector1">
            <a:avLst/>
          </a:prstGeom>
          <a:noFill/>
          <a:ln w="38100" cap="flat" cmpd="sng">
            <a:solidFill>
              <a:srgbClr val="C0D5F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15;p18"/>
          <p:cNvCxnSpPr/>
          <p:nvPr/>
        </p:nvCxnSpPr>
        <p:spPr>
          <a:xfrm rot="10800000" flipH="1">
            <a:off x="9736800" y="620834"/>
            <a:ext cx="2429800" cy="6956"/>
          </a:xfrm>
          <a:prstGeom prst="straightConnector1">
            <a:avLst/>
          </a:prstGeom>
          <a:noFill/>
          <a:ln w="38100" cap="flat" cmpd="sng">
            <a:solidFill>
              <a:srgbClr val="4383E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18"/>
          <p:cNvSpPr/>
          <p:nvPr/>
        </p:nvSpPr>
        <p:spPr>
          <a:xfrm rot="-5400000">
            <a:off x="6712240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8"/>
          <p:cNvSpPr/>
          <p:nvPr/>
        </p:nvSpPr>
        <p:spPr>
          <a:xfrm rot="5400000">
            <a:off x="38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C0D5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8"/>
          <p:cNvSpPr/>
          <p:nvPr/>
        </p:nvSpPr>
        <p:spPr>
          <a:xfrm rot="5400000" flipH="1">
            <a:off x="3938079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8"/>
          <p:cNvSpPr/>
          <p:nvPr/>
        </p:nvSpPr>
        <p:spPr>
          <a:xfrm rot="-5400000" flipH="1">
            <a:off x="9290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95D4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8"/>
          <p:cNvSpPr/>
          <p:nvPr/>
        </p:nvSpPr>
        <p:spPr>
          <a:xfrm rot="5400000" flipH="1">
            <a:off x="9847661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8"/>
          <p:cNvSpPr/>
          <p:nvPr/>
        </p:nvSpPr>
        <p:spPr>
          <a:xfrm rot="-5400000">
            <a:off x="802658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8"/>
          <p:cNvSpPr/>
          <p:nvPr/>
        </p:nvSpPr>
        <p:spPr>
          <a:xfrm>
            <a:off x="-14975" y="0"/>
            <a:ext cx="12208566" cy="6853533"/>
          </a:xfrm>
          <a:prstGeom prst="rect">
            <a:avLst/>
          </a:prstGeom>
          <a:solidFill>
            <a:srgbClr val="FFFFFF">
              <a:alpha val="4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23;p18"/>
          <p:cNvGrpSpPr/>
          <p:nvPr/>
        </p:nvGrpSpPr>
        <p:grpSpPr>
          <a:xfrm>
            <a:off x="33897" y="114151"/>
            <a:ext cx="11801948" cy="809186"/>
            <a:chOff x="1822929" y="119451"/>
            <a:chExt cx="11801948" cy="809186"/>
          </a:xfrm>
        </p:grpSpPr>
        <p:sp>
          <p:nvSpPr>
            <p:cNvPr id="24" name="Google Shape;24;p18"/>
            <p:cNvSpPr txBox="1"/>
            <p:nvPr/>
          </p:nvSpPr>
          <p:spPr>
            <a:xfrm>
              <a:off x="4034362" y="222401"/>
              <a:ext cx="9590515" cy="410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200"/>
                <a:buFont typeface="Arial"/>
                <a:buNone/>
              </a:pPr>
              <a:r>
                <a:rPr lang="zh-TW" sz="2200" b="1" i="0" u="none" strike="noStrike" cap="none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112-113年度(北區)委託天氣預判、分析、防災研究及常時防災監控專業服務</a:t>
              </a:r>
              <a:endParaRPr sz="2200" b="1" i="0" u="none" strike="noStrike" cap="none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25" name="Google Shape;25;p18" descr="107公路總局局徽去背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22929" y="119451"/>
              <a:ext cx="2314732" cy="8091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18"/>
          <p:cNvSpPr txBox="1">
            <a:spLocks noGrp="1"/>
          </p:cNvSpPr>
          <p:nvPr>
            <p:ph type="body" idx="1"/>
          </p:nvPr>
        </p:nvSpPr>
        <p:spPr>
          <a:xfrm>
            <a:off x="-26766" y="1903641"/>
            <a:ext cx="12179300" cy="200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6000" b="1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body" idx="2"/>
          </p:nvPr>
        </p:nvSpPr>
        <p:spPr>
          <a:xfrm>
            <a:off x="-12700" y="4189413"/>
            <a:ext cx="12179300" cy="131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28" name="Google Shape;28;p18"/>
          <p:cNvGrpSpPr/>
          <p:nvPr/>
        </p:nvGrpSpPr>
        <p:grpSpPr>
          <a:xfrm>
            <a:off x="8317564" y="6385804"/>
            <a:ext cx="3849036" cy="360000"/>
            <a:chOff x="3343628" y="6285797"/>
            <a:chExt cx="5105812" cy="482022"/>
          </a:xfrm>
        </p:grpSpPr>
        <p:pic>
          <p:nvPicPr>
            <p:cNvPr id="29" name="Google Shape;29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43628" y="6285797"/>
              <a:ext cx="485277" cy="482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30;p18"/>
            <p:cNvSpPr txBox="1"/>
            <p:nvPr/>
          </p:nvSpPr>
          <p:spPr>
            <a:xfrm>
              <a:off x="3827041" y="6300155"/>
              <a:ext cx="4622399" cy="453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TW" sz="1600" b="1" i="0" u="none" strike="noStrike" cap="none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臺灣整合防災工程技術顧問有限公司</a:t>
              </a:r>
              <a:endParaRPr sz="11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>
            <a:spLocks noGrp="1"/>
          </p:cNvSpPr>
          <p:nvPr>
            <p:ph type="pic" idx="2"/>
          </p:nvPr>
        </p:nvSpPr>
        <p:spPr>
          <a:xfrm>
            <a:off x="806109" y="850745"/>
            <a:ext cx="6911520" cy="50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" name="Google Shape;33;p10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4901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0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5" name="Google Shape;35;p10"/>
          <p:cNvSpPr txBox="1"/>
          <p:nvPr/>
        </p:nvSpPr>
        <p:spPr>
          <a:xfrm>
            <a:off x="315411" y="173621"/>
            <a:ext cx="44765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地面天氣圖及衛星雲圖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10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0"/>
          <p:cNvSpPr>
            <a:spLocks noGrp="1"/>
          </p:cNvSpPr>
          <p:nvPr>
            <p:ph type="pic" idx="3"/>
          </p:nvPr>
        </p:nvSpPr>
        <p:spPr>
          <a:xfrm>
            <a:off x="8145890" y="844479"/>
            <a:ext cx="3240000" cy="32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806109" y="5671246"/>
            <a:ext cx="10579782" cy="91029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自訂版面配置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9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1" name="Google Shape;41;p19"/>
          <p:cNvSpPr txBox="1"/>
          <p:nvPr/>
        </p:nvSpPr>
        <p:spPr>
          <a:xfrm>
            <a:off x="428262" y="179154"/>
            <a:ext cx="436365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平均流場圖</a:t>
            </a:r>
            <a:endParaRPr sz="3200" b="1" i="0" u="none" strike="noStrike" cap="none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" name="Google Shape;42;p19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9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4901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9"/>
          <p:cNvSpPr>
            <a:spLocks noGrp="1"/>
          </p:cNvSpPr>
          <p:nvPr>
            <p:ph type="pic" idx="2"/>
          </p:nvPr>
        </p:nvSpPr>
        <p:spPr>
          <a:xfrm>
            <a:off x="831919" y="922545"/>
            <a:ext cx="7920000" cy="3960000"/>
          </a:xfrm>
          <a:prstGeom prst="rect">
            <a:avLst/>
          </a:prstGeom>
          <a:noFill/>
          <a:ln w="9525" cap="flat" cmpd="sng">
            <a:solidFill>
              <a:srgbClr val="D3EDF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19"/>
          <p:cNvSpPr txBox="1"/>
          <p:nvPr/>
        </p:nvSpPr>
        <p:spPr>
          <a:xfrm>
            <a:off x="10236674" y="986676"/>
            <a:ext cx="1412566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高氣壓 逆旋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(穩定氣團天氣晴朗。)</a:t>
            </a:r>
            <a:endParaRPr sz="9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" name="Google Shape;46;p19"/>
          <p:cNvSpPr txBox="1"/>
          <p:nvPr/>
        </p:nvSpPr>
        <p:spPr>
          <a:xfrm>
            <a:off x="10236673" y="1540177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低氣壓 正旋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(不穩定氣團多雲且伴隨對流。)</a:t>
            </a:r>
            <a:endParaRPr sz="9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" name="Google Shape;47;p19"/>
          <p:cNvSpPr txBox="1"/>
          <p:nvPr/>
        </p:nvSpPr>
        <p:spPr>
          <a:xfrm>
            <a:off x="10224837" y="2065008"/>
            <a:ext cx="1773947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槽線(TROUGH)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(鋒面或氣團交界壓力較低處。)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" name="Google Shape;48;p19"/>
          <p:cNvSpPr txBox="1"/>
          <p:nvPr/>
        </p:nvSpPr>
        <p:spPr>
          <a:xfrm>
            <a:off x="10224837" y="2552224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脊線(RIDGE)</a:t>
            </a:r>
            <a:b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(高壓氣團東西向氣流轉折處。)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" name="Google Shape;49;p19"/>
          <p:cNvSpPr txBox="1"/>
          <p:nvPr/>
        </p:nvSpPr>
        <p:spPr>
          <a:xfrm>
            <a:off x="10235429" y="3102490"/>
            <a:ext cx="165090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</a:t>
            </a:r>
            <a:r>
              <a:rPr lang="zh-TW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(TYPHOON)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(熱帶氣旋伴隨強風豪雨。)</a:t>
            </a:r>
            <a:endParaRPr sz="9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" name="Google Shape;50;p19"/>
          <p:cNvSpPr txBox="1"/>
          <p:nvPr/>
        </p:nvSpPr>
        <p:spPr>
          <a:xfrm>
            <a:off x="10235428" y="3649084"/>
            <a:ext cx="1789272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熱帶擾動</a:t>
            </a:r>
            <a:endParaRPr sz="18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TW" sz="1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(TROPICAL DISTURBANCE)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(熱帶氣旋前期擾動。)</a:t>
            </a:r>
            <a:endParaRPr sz="9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" name="Google Shape;51;p19"/>
          <p:cNvSpPr txBox="1"/>
          <p:nvPr/>
        </p:nvSpPr>
        <p:spPr>
          <a:xfrm>
            <a:off x="10241020" y="4316617"/>
            <a:ext cx="164339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系統移動</a:t>
            </a:r>
            <a:endParaRPr sz="14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(諭示系統強度或移動方向。)</a:t>
            </a:r>
            <a:endParaRPr sz="9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" name="Google Shape;52;p19"/>
          <p:cNvSpPr txBox="1">
            <a:spLocks noGrp="1"/>
          </p:cNvSpPr>
          <p:nvPr>
            <p:ph type="body" idx="1"/>
          </p:nvPr>
        </p:nvSpPr>
        <p:spPr>
          <a:xfrm>
            <a:off x="831850" y="4883150"/>
            <a:ext cx="10696575" cy="1594388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0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4901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0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6" name="Google Shape;56;p20"/>
          <p:cNvSpPr txBox="1"/>
          <p:nvPr/>
        </p:nvSpPr>
        <p:spPr>
          <a:xfrm>
            <a:off x="428262" y="179194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降雨及雨量累積概況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0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1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4901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1" name="Google Shape;61;p21"/>
          <p:cNvSpPr txBox="1"/>
          <p:nvPr/>
        </p:nvSpPr>
        <p:spPr>
          <a:xfrm>
            <a:off x="428262" y="179194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未來3日天氣概況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1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2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4901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6" name="Google Shape;66;p22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2"/>
          <p:cNvSpPr txBox="1"/>
          <p:nvPr/>
        </p:nvSpPr>
        <p:spPr>
          <a:xfrm>
            <a:off x="428262" y="179154"/>
            <a:ext cx="52918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重點監控路段定量降水預報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8" name="Google Shape;68;p22"/>
          <p:cNvGraphicFramePr/>
          <p:nvPr/>
        </p:nvGraphicFramePr>
        <p:xfrm>
          <a:off x="8212655" y="408068"/>
          <a:ext cx="4504500" cy="350530"/>
        </p:xfrm>
        <a:graphic>
          <a:graphicData uri="http://schemas.openxmlformats.org/drawingml/2006/table">
            <a:tbl>
              <a:tblPr>
                <a:noFill/>
                <a:tableStyleId>{CA4B8721-6603-418E-B78F-73FC8B861CD3}</a:tableStyleId>
              </a:tblPr>
              <a:tblGrid>
                <a:gridCol w="2252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2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7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                   大雨</a:t>
                      </a:r>
                      <a:endParaRPr sz="1700" b="1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7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  豪雨</a:t>
                      </a:r>
                      <a:endParaRPr sz="1700" b="1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9" name="Google Shape;69;p22"/>
          <p:cNvSpPr/>
          <p:nvPr/>
        </p:nvSpPr>
        <p:spPr>
          <a:xfrm>
            <a:off x="9407100" y="497273"/>
            <a:ext cx="178276" cy="16728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2"/>
          <p:cNvSpPr/>
          <p:nvPr/>
        </p:nvSpPr>
        <p:spPr>
          <a:xfrm>
            <a:off x="10464905" y="497273"/>
            <a:ext cx="178276" cy="1672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1" name="Google Shape;71;p22"/>
          <p:cNvGraphicFramePr/>
          <p:nvPr/>
        </p:nvGraphicFramePr>
        <p:xfrm>
          <a:off x="8212655" y="698849"/>
          <a:ext cx="4504500" cy="350530"/>
        </p:xfrm>
        <a:graphic>
          <a:graphicData uri="http://schemas.openxmlformats.org/drawingml/2006/table">
            <a:tbl>
              <a:tblPr>
                <a:noFill/>
                <a:tableStyleId>{CA4B8721-6603-418E-B78F-73FC8B861CD3}</a:tableStyleId>
              </a:tblPr>
              <a:tblGrid>
                <a:gridCol w="2252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2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7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                       大豪雨</a:t>
                      </a:r>
                      <a:endParaRPr sz="1700" b="1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7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  超大豪雨</a:t>
                      </a:r>
                      <a:endParaRPr sz="1700" b="1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2" name="Google Shape;72;p22"/>
          <p:cNvSpPr/>
          <p:nvPr/>
        </p:nvSpPr>
        <p:spPr>
          <a:xfrm>
            <a:off x="9407100" y="790470"/>
            <a:ext cx="178276" cy="1672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2"/>
          <p:cNvSpPr/>
          <p:nvPr/>
        </p:nvSpPr>
        <p:spPr>
          <a:xfrm>
            <a:off x="10464905" y="796359"/>
            <a:ext cx="178276" cy="167287"/>
          </a:xfrm>
          <a:prstGeom prst="rect">
            <a:avLst/>
          </a:prstGeom>
          <a:solidFill>
            <a:srgbClr val="FF66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28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4901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25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7" name="Google Shape;77;p25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天氣分析總結/評估</a:t>
            </a:r>
            <a:endParaRPr sz="3200" b="1" i="0" u="none" strike="noStrike" cap="none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8" name="Google Shape;78;p25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5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5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25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bg>
      <p:bgPr>
        <a:gradFill>
          <a:gsLst>
            <a:gs pos="0">
              <a:schemeClr val="lt1"/>
            </a:gs>
            <a:gs pos="32000">
              <a:schemeClr val="lt1"/>
            </a:gs>
            <a:gs pos="60000">
              <a:srgbClr val="F2F9FC"/>
            </a:gs>
            <a:gs pos="88000">
              <a:srgbClr val="D2EDF9"/>
            </a:gs>
            <a:gs pos="100000">
              <a:srgbClr val="D2EDF9"/>
            </a:gs>
          </a:gsLst>
          <a:lin ang="2700006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6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4509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6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6" name="Google Shape;86;p26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6"/>
          <p:cNvSpPr txBox="1"/>
          <p:nvPr/>
        </p:nvSpPr>
        <p:spPr>
          <a:xfrm>
            <a:off x="428261" y="199536"/>
            <a:ext cx="566773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颱風現況與路徑預測</a:t>
            </a:r>
            <a:endParaRPr sz="3200" b="1" i="0" u="none" strike="noStrike" cap="none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8" name="Google Shape;88;p26"/>
          <p:cNvSpPr txBox="1">
            <a:spLocks noGrp="1"/>
          </p:cNvSpPr>
          <p:nvPr>
            <p:ph type="body" idx="1"/>
          </p:nvPr>
        </p:nvSpPr>
        <p:spPr>
          <a:xfrm>
            <a:off x="697681" y="4592335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26"/>
          <p:cNvSpPr txBox="1">
            <a:spLocks noGrp="1"/>
          </p:cNvSpPr>
          <p:nvPr>
            <p:ph type="body" idx="2"/>
          </p:nvPr>
        </p:nvSpPr>
        <p:spPr>
          <a:xfrm>
            <a:off x="6096000" y="4578760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"/>
          <p:cNvSpPr txBox="1">
            <a:spLocks noGrp="1"/>
          </p:cNvSpPr>
          <p:nvPr>
            <p:ph type="body" idx="1"/>
          </p:nvPr>
        </p:nvSpPr>
        <p:spPr>
          <a:xfrm>
            <a:off x="0" y="1073021"/>
            <a:ext cx="12179300" cy="324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TW" sz="5400" dirty="0"/>
              <a:t>未來三日天氣分析報告</a:t>
            </a:r>
            <a:endParaRPr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3944017" y="4863944"/>
            <a:ext cx="4291263" cy="69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0800" marR="0" lvl="0" indent="0" algn="ct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zh-TW" sz="2400" b="1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氣象分析師  </a:t>
            </a:r>
            <a:r>
              <a:rPr lang="zh-TW" altLang="en-US" sz="2400" b="1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許煜暉</a:t>
            </a:r>
            <a:endParaRPr lang="en-US" altLang="zh-TW" sz="2400" b="1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3791527" y="4318513"/>
            <a:ext cx="460894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400" b="1">
                <a:solidFill>
                  <a:srgbClr val="000000"/>
                </a:solidFill>
                <a:latin typeface="微軟正黑體"/>
              </a:rPr>
              <a:t>113年02月19日 0900時</a:t>
            </a:r>
            <a:endParaRPr sz="2400" b="1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fld id="{00000000-1234-1234-1234-123412341234}" type="slidenum">
              <a:rPr lang="en-US" altLang="zh-TW" sz="1733" b="0" i="0" u="none" strike="noStrike" cap="none">
                <a:solidFill>
                  <a:srgbClr val="25A6E0"/>
                </a:solidFill>
                <a:latin typeface="Inter"/>
                <a:ea typeface="Inter"/>
                <a:cs typeface="Inter"/>
                <a:sym typeface="Inter"/>
              </a:rPr>
              <a:t>2</a:t>
            </a:fld>
            <a:endParaRPr sz="1733" b="0" i="0" u="none" strike="noStrike" cap="none">
              <a:solidFill>
                <a:srgbClr val="25A6E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3658200" y="3737813"/>
            <a:ext cx="134937" cy="24430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1115999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rgbClr val="83C5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02月19日 02:00 地面天氣圖</a:t>
            </a:r>
            <a:endParaRPr sz="1600" b="0" i="0" u="none" strike="noStrike" cap="none" dirty="0">
              <a:solidFill>
                <a:srgbClr val="0C33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7836000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rgbClr val="83C5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02月19日 07:00 衛星雲圖</a:t>
            </a:r>
            <a:endParaRPr sz="1600" b="0" i="0" u="none" strike="noStrike" cap="none" dirty="0">
              <a:solidFill>
                <a:srgbClr val="0C33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"/>
          <p:cNvSpPr>
            <a:spLocks noGrp="1"/>
          </p:cNvSpPr>
          <p:nvPr>
            <p:ph type="body" idx="1"/>
          </p:nvPr>
        </p:nvSpPr>
        <p:spPr>
          <a:xfrm>
            <a:off x="1115999" y="5505061"/>
            <a:ext cx="9960001" cy="1149674"/>
          </a:xfrm>
          <a:prstGeom prst="roundRect">
            <a:avLst>
              <a:gd name="adj" fmla="val 6039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71463" indent="-195263">
              <a:lnSpc>
                <a:spcPct val="114000"/>
              </a:lnSpc>
              <a:spcBef>
                <a:spcPts val="600"/>
              </a:spcBef>
              <a:buClr>
                <a:srgbClr val="25A6E0"/>
              </a:buClr>
              <a:buSzPts val="2400"/>
              <a:buFont typeface="Arial"/>
              <a:buChar char="•"/>
            </a:pPr>
            <a:r>
              <a:rPr lang="zh-TW" altLang="zh-TW" sz="1800" dirty="0">
                <a:solidFill>
                  <a:srgbClr val="000C1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今(</a:t>
            </a:r>
            <a:r>
              <a:rPr lang="en-US" altLang="zh-TW" sz="1800" dirty="0">
                <a:solidFill>
                  <a:srgbClr val="000C1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18</a:t>
            </a:r>
            <a:r>
              <a:rPr lang="zh-TW" altLang="zh-TW" sz="1800" dirty="0">
                <a:solidFill>
                  <a:srgbClr val="000C1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zh-TW" altLang="en-US" sz="1800" dirty="0">
                <a:solidFill>
                  <a:srgbClr val="000C1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日環境東南至偏南風，各地氣溫回升，清晨東北角有短暫雨，白天各地天氣穩定，僅東半部、恆春半島有局部短暫雨</a:t>
            </a:r>
            <a:r>
              <a:rPr lang="zh-TW" altLang="en-US" b="1" dirty="0"/>
              <a:t>。</a:t>
            </a:r>
            <a:endParaRPr lang="en-US" altLang="zh-TW" b="1" dirty="0"/>
          </a:p>
          <a:p>
            <a:pPr marL="271463" indent="-195263">
              <a:lnSpc>
                <a:spcPct val="114000"/>
              </a:lnSpc>
              <a:spcBef>
                <a:spcPts val="600"/>
              </a:spcBef>
              <a:buClr>
                <a:srgbClr val="25A6E0"/>
              </a:buClr>
              <a:buSzPts val="2400"/>
              <a:buFont typeface="Arial"/>
              <a:buChar char="•"/>
            </a:pPr>
            <a:r>
              <a:rPr lang="zh-TW" altLang="en-US" b="1" dirty="0"/>
              <a:t>日累積雨量 </a:t>
            </a:r>
            <a:r>
              <a:rPr lang="en-US" altLang="zh-TW" b="1" dirty="0"/>
              <a:t>0~5</a:t>
            </a:r>
            <a:r>
              <a:rPr lang="zh-TW" altLang="en-US" b="1" dirty="0"/>
              <a:t> 毫米；西部地區留意局部濃霧發生。</a:t>
            </a:r>
            <a:endParaRPr lang="en-US" altLang="zh-TW" b="1" dirty="0"/>
          </a:p>
        </p:txBody>
      </p:sp>
      <p:sp>
        <p:nvSpPr>
          <p:cNvPr id="106" name="Google Shape;106;p2"/>
          <p:cNvSpPr/>
          <p:nvPr/>
        </p:nvSpPr>
        <p:spPr>
          <a:xfrm>
            <a:off x="8634412" y="2544044"/>
            <a:ext cx="804863" cy="150657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28575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25" name="Picture 32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147" y="1192805"/>
            <a:ext cx="4098286" cy="4098286"/>
          </a:xfrm>
          <a:prstGeom prst="rect">
            <a:avLst/>
          </a:prstGeom>
        </p:spPr>
      </p:pic>
      <p:pic>
        <p:nvPicPr>
          <p:cNvPr id="326" name="Picture 325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000" y="1192805"/>
            <a:ext cx="5604167" cy="408765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fld id="{00000000-1234-1234-1234-123412341234}" type="slidenum">
              <a:rPr lang="en-US" altLang="zh-TW" sz="1733" b="0" i="0" u="none" strike="noStrike" cap="none">
                <a:solidFill>
                  <a:srgbClr val="25A6E0"/>
                </a:solidFill>
                <a:latin typeface="Inter"/>
                <a:ea typeface="Inter"/>
                <a:cs typeface="Inter"/>
                <a:sym typeface="Inter"/>
              </a:rPr>
              <a:t>3</a:t>
            </a:fld>
            <a:endParaRPr sz="1733" b="0" i="0" u="none" strike="noStrike" cap="none">
              <a:solidFill>
                <a:srgbClr val="25A6E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9452935" y="2087335"/>
            <a:ext cx="721488" cy="1012055"/>
          </a:xfrm>
          <a:prstGeom prst="roundRect">
            <a:avLst>
              <a:gd name="adj" fmla="val 11648"/>
            </a:avLst>
          </a:prstGeom>
          <a:solidFill>
            <a:srgbClr val="7BC9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/>
          <p:nvPr/>
        </p:nvSpPr>
        <p:spPr>
          <a:xfrm>
            <a:off x="9579679" y="983971"/>
            <a:ext cx="468000" cy="468000"/>
          </a:xfrm>
          <a:prstGeom prst="ellipse">
            <a:avLst/>
          </a:prstGeom>
          <a:solidFill>
            <a:srgbClr val="00B0F0">
              <a:alpha val="7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zh-TW" sz="32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 sz="3200" b="1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/>
          <p:nvPr/>
        </p:nvSpPr>
        <p:spPr>
          <a:xfrm>
            <a:off x="9579679" y="1548987"/>
            <a:ext cx="468000" cy="468000"/>
          </a:xfrm>
          <a:prstGeom prst="ellipse">
            <a:avLst/>
          </a:prstGeom>
          <a:solidFill>
            <a:srgbClr val="FF0066">
              <a:alpha val="6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zh-TW" sz="3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endParaRPr sz="36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8" name="Google Shape;118;p3"/>
          <p:cNvCxnSpPr/>
          <p:nvPr/>
        </p:nvCxnSpPr>
        <p:spPr>
          <a:xfrm>
            <a:off x="9515263" y="2380022"/>
            <a:ext cx="596832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19" name="Google Shape;119;p3"/>
          <p:cNvCxnSpPr/>
          <p:nvPr/>
        </p:nvCxnSpPr>
        <p:spPr>
          <a:xfrm>
            <a:off x="9515263" y="2778826"/>
            <a:ext cx="596832" cy="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20" name="Google Shape;12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6423" y="3201847"/>
            <a:ext cx="374512" cy="434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3"/>
          <p:cNvGrpSpPr/>
          <p:nvPr/>
        </p:nvGrpSpPr>
        <p:grpSpPr>
          <a:xfrm>
            <a:off x="9460982" y="3812721"/>
            <a:ext cx="705395" cy="377627"/>
            <a:chOff x="8309098" y="2929568"/>
            <a:chExt cx="705395" cy="377627"/>
          </a:xfrm>
        </p:grpSpPr>
        <p:sp>
          <p:nvSpPr>
            <p:cNvPr id="122" name="Google Shape;122;p3"/>
            <p:cNvSpPr/>
            <p:nvPr/>
          </p:nvSpPr>
          <p:spPr>
            <a:xfrm>
              <a:off x="8464546" y="2929568"/>
              <a:ext cx="378230" cy="377627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3"/>
            <p:cNvSpPr txBox="1"/>
            <p:nvPr/>
          </p:nvSpPr>
          <p:spPr>
            <a:xfrm>
              <a:off x="8309098" y="2930552"/>
              <a:ext cx="7053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1800"/>
                <a:buFont typeface="Arial"/>
                <a:buNone/>
              </a:pPr>
              <a:r>
                <a:rPr lang="zh-TW" sz="18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TD</a:t>
              </a:r>
              <a:endPara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" name="Google Shape;124;p3"/>
          <p:cNvSpPr/>
          <p:nvPr/>
        </p:nvSpPr>
        <p:spPr>
          <a:xfrm rot="-5400000">
            <a:off x="9622618" y="4436694"/>
            <a:ext cx="377627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"/>
          <p:cNvSpPr/>
          <p:nvPr/>
        </p:nvSpPr>
        <p:spPr>
          <a:xfrm>
            <a:off x="4148982" y="526993"/>
            <a:ext cx="4850373" cy="319885"/>
          </a:xfrm>
          <a:prstGeom prst="roundRect">
            <a:avLst>
              <a:gd name="adj" fmla="val 18930"/>
            </a:avLst>
          </a:prstGeom>
          <a:solidFill>
            <a:srgbClr val="83C5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02月19日 05:00 700-850hPa 平均駛流場圖</a:t>
            </a:r>
            <a:endParaRPr sz="1800" b="0" i="0" u="none" strike="noStrike" cap="none" dirty="0">
              <a:solidFill>
                <a:srgbClr val="0C33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"/>
          <p:cNvSpPr>
            <a:spLocks noGrp="1"/>
          </p:cNvSpPr>
          <p:nvPr>
            <p:ph type="body" idx="1"/>
          </p:nvPr>
        </p:nvSpPr>
        <p:spPr>
          <a:xfrm>
            <a:off x="835086" y="5109990"/>
            <a:ext cx="10902823" cy="1599764"/>
          </a:xfrm>
          <a:prstGeom prst="roundRect">
            <a:avLst>
              <a:gd name="adj" fmla="val 5324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lvl="0" indent="0" algn="just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5A6E0"/>
              </a:buClr>
              <a:buSzPts val="2400"/>
              <a:buNone/>
            </a:pPr>
            <a:r>
              <a:rPr lang="zh-TW" b="1" dirty="0">
                <a:solidFill>
                  <a:srgbClr val="000C18"/>
                </a:solidFill>
              </a:rPr>
              <a:t>700-850hPa流場圖顯示：</a:t>
            </a:r>
            <a:endParaRPr sz="1600" dirty="0">
              <a:solidFill>
                <a:srgbClr val="000C18"/>
              </a:solidFill>
            </a:endParaRPr>
          </a:p>
          <a:p>
            <a:pPr marL="269875" indent="-193675" algn="just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ts val="1200"/>
              <a:buFont typeface="Noto Sans Symbols"/>
              <a:buChar char="●"/>
            </a:pPr>
            <a:r>
              <a:rPr lang="zh-TW" altLang="en-US" dirty="0">
                <a:solidFill>
                  <a:srgbClr val="000C18"/>
                </a:solidFill>
              </a:rPr>
              <a:t>臺灣受高壓影響，中層風場偏西南風，氣溫回升，天氣轉趨穩定。</a:t>
            </a:r>
            <a:endParaRPr lang="en-US" altLang="zh-TW" dirty="0">
              <a:solidFill>
                <a:srgbClr val="000C18"/>
              </a:solidFill>
            </a:endParaRPr>
          </a:p>
          <a:p>
            <a:pPr marL="269875" indent="-193675" algn="just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ts val="1200"/>
              <a:buFont typeface="Noto Sans Symbols"/>
              <a:buChar char="●"/>
            </a:pPr>
            <a:r>
              <a:rPr lang="zh-TW" altLang="en-US" dirty="0">
                <a:solidFill>
                  <a:srgbClr val="000C18"/>
                </a:solidFill>
              </a:rPr>
              <a:t>印度洋水氣隨南支槽逐漸建立，延伸至華北一帶，受高壓影響位置偏北對臺傳輸水氣有限，未來</a:t>
            </a:r>
            <a:r>
              <a:rPr lang="en-US" altLang="zh-TW" dirty="0">
                <a:solidFill>
                  <a:srgbClr val="000C18"/>
                </a:solidFill>
              </a:rPr>
              <a:t>5</a:t>
            </a:r>
            <a:r>
              <a:rPr lang="zh-TW" altLang="en-US" dirty="0">
                <a:solidFill>
                  <a:srgbClr val="000C18"/>
                </a:solidFill>
              </a:rPr>
              <a:t>日皆為溫暖降雨偏少天氣型態。</a:t>
            </a:r>
            <a:endParaRPr lang="en-US" altLang="zh-TW" dirty="0">
              <a:solidFill>
                <a:srgbClr val="000C18"/>
              </a:solidFill>
            </a:endParaRPr>
          </a:p>
        </p:txBody>
      </p:sp>
      <p:sp>
        <p:nvSpPr>
          <p:cNvPr id="27" name="Google Shape;144;p3">
            <a:extLst>
              <a:ext uri="{FF2B5EF4-FFF2-40B4-BE49-F238E27FC236}">
                <a16:creationId xmlns:a16="http://schemas.microsoft.com/office/drawing/2014/main" id="{8C4EABE4-6849-D030-155C-8BFDF33B8E63}"/>
              </a:ext>
            </a:extLst>
          </p:cNvPr>
          <p:cNvSpPr/>
          <p:nvPr/>
        </p:nvSpPr>
        <p:spPr>
          <a:xfrm>
            <a:off x="6921362" y="3318717"/>
            <a:ext cx="1641264" cy="578837"/>
          </a:xfrm>
          <a:prstGeom prst="roundRect">
            <a:avLst>
              <a:gd name="adj" fmla="val 16667"/>
            </a:avLst>
          </a:prstGeom>
          <a:solidFill>
            <a:srgbClr val="FFFF00">
              <a:alpha val="8431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TW" sz="16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太平洋高壓</a:t>
            </a:r>
            <a:endParaRPr sz="1200" b="1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 sz="12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Pacific HIGH</a:t>
            </a:r>
            <a:endParaRPr sz="1200" b="1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" name="Google Shape;117;p3">
            <a:extLst>
              <a:ext uri="{FF2B5EF4-FFF2-40B4-BE49-F238E27FC236}">
                <a16:creationId xmlns:a16="http://schemas.microsoft.com/office/drawing/2014/main" id="{2A8CF35C-5A6A-4EF8-F6E0-A978A64FBD73}"/>
              </a:ext>
            </a:extLst>
          </p:cNvPr>
          <p:cNvSpPr/>
          <p:nvPr/>
        </p:nvSpPr>
        <p:spPr>
          <a:xfrm>
            <a:off x="8315801" y="4385923"/>
            <a:ext cx="468000" cy="468000"/>
          </a:xfrm>
          <a:prstGeom prst="ellipse">
            <a:avLst/>
          </a:prstGeom>
          <a:solidFill>
            <a:srgbClr val="FF0066">
              <a:alpha val="6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zh-TW" sz="36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endParaRPr sz="3600" b="1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7C0F6F70-1649-C247-7EF9-1D9799437941}"/>
              </a:ext>
            </a:extLst>
          </p:cNvPr>
          <p:cNvSpPr/>
          <p:nvPr/>
        </p:nvSpPr>
        <p:spPr>
          <a:xfrm>
            <a:off x="979054" y="2863273"/>
            <a:ext cx="237145" cy="900499"/>
          </a:xfrm>
          <a:custGeom>
            <a:avLst/>
            <a:gdLst>
              <a:gd name="connsiteX0" fmla="*/ 381000 w 386291"/>
              <a:gd name="connsiteY0" fmla="*/ 0 h 590550"/>
              <a:gd name="connsiteX1" fmla="*/ 333375 w 386291"/>
              <a:gd name="connsiteY1" fmla="*/ 428625 h 590550"/>
              <a:gd name="connsiteX2" fmla="*/ 0 w 386291"/>
              <a:gd name="connsiteY2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291" h="590550">
                <a:moveTo>
                  <a:pt x="381000" y="0"/>
                </a:moveTo>
                <a:cubicBezTo>
                  <a:pt x="388937" y="165100"/>
                  <a:pt x="396875" y="330200"/>
                  <a:pt x="333375" y="428625"/>
                </a:cubicBezTo>
                <a:cubicBezTo>
                  <a:pt x="269875" y="527050"/>
                  <a:pt x="134937" y="558800"/>
                  <a:pt x="0" y="590550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" name="Google Shape;116;p3">
            <a:extLst>
              <a:ext uri="{FF2B5EF4-FFF2-40B4-BE49-F238E27FC236}">
                <a16:creationId xmlns:a16="http://schemas.microsoft.com/office/drawing/2014/main" id="{EBFC4A44-63EA-EA2D-4A65-D356725F5363}"/>
              </a:ext>
            </a:extLst>
          </p:cNvPr>
          <p:cNvSpPr/>
          <p:nvPr/>
        </p:nvSpPr>
        <p:spPr>
          <a:xfrm>
            <a:off x="8201570" y="2472077"/>
            <a:ext cx="596628" cy="468000"/>
          </a:xfrm>
          <a:prstGeom prst="ellipse">
            <a:avLst/>
          </a:prstGeom>
          <a:solidFill>
            <a:srgbClr val="00B0F0">
              <a:alpha val="7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zh-TW" sz="32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 sz="3200" b="1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16;p3">
            <a:extLst>
              <a:ext uri="{FF2B5EF4-FFF2-40B4-BE49-F238E27FC236}">
                <a16:creationId xmlns:a16="http://schemas.microsoft.com/office/drawing/2014/main" id="{128A9CAF-F712-63D7-088F-53A6895F4253}"/>
              </a:ext>
            </a:extLst>
          </p:cNvPr>
          <p:cNvSpPr/>
          <p:nvPr/>
        </p:nvSpPr>
        <p:spPr>
          <a:xfrm>
            <a:off x="3541889" y="3168763"/>
            <a:ext cx="468000" cy="468000"/>
          </a:xfrm>
          <a:prstGeom prst="ellipse">
            <a:avLst/>
          </a:prstGeom>
          <a:solidFill>
            <a:srgbClr val="00B0F0">
              <a:alpha val="7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zh-TW" sz="32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 sz="3200" b="1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16;p3">
            <a:extLst>
              <a:ext uri="{FF2B5EF4-FFF2-40B4-BE49-F238E27FC236}">
                <a16:creationId xmlns:a16="http://schemas.microsoft.com/office/drawing/2014/main" id="{5A7DB4A6-AE14-2056-C566-0C144A35E9F5}"/>
              </a:ext>
            </a:extLst>
          </p:cNvPr>
          <p:cNvSpPr/>
          <p:nvPr/>
        </p:nvSpPr>
        <p:spPr>
          <a:xfrm>
            <a:off x="4715124" y="2048644"/>
            <a:ext cx="468000" cy="468000"/>
          </a:xfrm>
          <a:prstGeom prst="ellipse">
            <a:avLst/>
          </a:prstGeom>
          <a:solidFill>
            <a:srgbClr val="00B0F0">
              <a:alpha val="7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zh-TW" sz="32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 sz="3200" b="1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17;p3">
            <a:extLst>
              <a:ext uri="{FF2B5EF4-FFF2-40B4-BE49-F238E27FC236}">
                <a16:creationId xmlns:a16="http://schemas.microsoft.com/office/drawing/2014/main" id="{A20D388A-26CB-2210-1FD2-00217B8E8EB9}"/>
              </a:ext>
            </a:extLst>
          </p:cNvPr>
          <p:cNvSpPr/>
          <p:nvPr/>
        </p:nvSpPr>
        <p:spPr>
          <a:xfrm>
            <a:off x="7165765" y="861553"/>
            <a:ext cx="468000" cy="468000"/>
          </a:xfrm>
          <a:prstGeom prst="ellipse">
            <a:avLst/>
          </a:prstGeom>
          <a:solidFill>
            <a:srgbClr val="FF0066">
              <a:alpha val="6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zh-TW" sz="36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endParaRPr sz="3600" b="1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CF072E9F-CF41-62AD-1E3A-FCC2AD237599}"/>
              </a:ext>
            </a:extLst>
          </p:cNvPr>
          <p:cNvSpPr/>
          <p:nvPr/>
        </p:nvSpPr>
        <p:spPr>
          <a:xfrm rot="1848684">
            <a:off x="6941313" y="1144196"/>
            <a:ext cx="118134" cy="1606823"/>
          </a:xfrm>
          <a:custGeom>
            <a:avLst/>
            <a:gdLst>
              <a:gd name="connsiteX0" fmla="*/ 381000 w 386291"/>
              <a:gd name="connsiteY0" fmla="*/ 0 h 590550"/>
              <a:gd name="connsiteX1" fmla="*/ 333375 w 386291"/>
              <a:gd name="connsiteY1" fmla="*/ 428625 h 590550"/>
              <a:gd name="connsiteX2" fmla="*/ 0 w 386291"/>
              <a:gd name="connsiteY2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291" h="590550">
                <a:moveTo>
                  <a:pt x="381000" y="0"/>
                </a:moveTo>
                <a:cubicBezTo>
                  <a:pt x="388937" y="165100"/>
                  <a:pt x="396875" y="330200"/>
                  <a:pt x="333375" y="428625"/>
                </a:cubicBezTo>
                <a:cubicBezTo>
                  <a:pt x="269875" y="527050"/>
                  <a:pt x="134937" y="558800"/>
                  <a:pt x="0" y="590550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2" name="Google Shape;124;p3">
            <a:extLst>
              <a:ext uri="{FF2B5EF4-FFF2-40B4-BE49-F238E27FC236}">
                <a16:creationId xmlns:a16="http://schemas.microsoft.com/office/drawing/2014/main" id="{516421E1-4E2D-09B3-BEF3-83C13543F5A6}"/>
              </a:ext>
            </a:extLst>
          </p:cNvPr>
          <p:cNvSpPr/>
          <p:nvPr/>
        </p:nvSpPr>
        <p:spPr>
          <a:xfrm>
            <a:off x="7776335" y="918000"/>
            <a:ext cx="377627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24;p3">
            <a:extLst>
              <a:ext uri="{FF2B5EF4-FFF2-40B4-BE49-F238E27FC236}">
                <a16:creationId xmlns:a16="http://schemas.microsoft.com/office/drawing/2014/main" id="{1DBC6129-0FBF-81FB-FDAA-D1AE1698B789}"/>
              </a:ext>
            </a:extLst>
          </p:cNvPr>
          <p:cNvSpPr/>
          <p:nvPr/>
        </p:nvSpPr>
        <p:spPr>
          <a:xfrm>
            <a:off x="5528235" y="2087335"/>
            <a:ext cx="377627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17;p3">
            <a:extLst>
              <a:ext uri="{FF2B5EF4-FFF2-40B4-BE49-F238E27FC236}">
                <a16:creationId xmlns:a16="http://schemas.microsoft.com/office/drawing/2014/main" id="{881678FF-4550-7386-4205-33E2AA1A3508}"/>
              </a:ext>
            </a:extLst>
          </p:cNvPr>
          <p:cNvSpPr/>
          <p:nvPr/>
        </p:nvSpPr>
        <p:spPr>
          <a:xfrm>
            <a:off x="2753371" y="932153"/>
            <a:ext cx="468000" cy="468000"/>
          </a:xfrm>
          <a:prstGeom prst="ellipse">
            <a:avLst/>
          </a:prstGeom>
          <a:solidFill>
            <a:srgbClr val="FF0066">
              <a:alpha val="6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zh-TW" sz="36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endParaRPr sz="3600" b="1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FD27A6BF-CAA1-CCC9-6A1B-639037D09FB1}"/>
              </a:ext>
            </a:extLst>
          </p:cNvPr>
          <p:cNvSpPr/>
          <p:nvPr/>
        </p:nvSpPr>
        <p:spPr>
          <a:xfrm rot="2116495">
            <a:off x="2377050" y="1237284"/>
            <a:ext cx="249933" cy="833809"/>
          </a:xfrm>
          <a:custGeom>
            <a:avLst/>
            <a:gdLst>
              <a:gd name="connsiteX0" fmla="*/ 381000 w 386291"/>
              <a:gd name="connsiteY0" fmla="*/ 0 h 590550"/>
              <a:gd name="connsiteX1" fmla="*/ 333375 w 386291"/>
              <a:gd name="connsiteY1" fmla="*/ 428625 h 590550"/>
              <a:gd name="connsiteX2" fmla="*/ 0 w 386291"/>
              <a:gd name="connsiteY2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291" h="590550">
                <a:moveTo>
                  <a:pt x="381000" y="0"/>
                </a:moveTo>
                <a:cubicBezTo>
                  <a:pt x="388937" y="165100"/>
                  <a:pt x="396875" y="330200"/>
                  <a:pt x="333375" y="428625"/>
                </a:cubicBezTo>
                <a:cubicBezTo>
                  <a:pt x="269875" y="527050"/>
                  <a:pt x="134937" y="558800"/>
                  <a:pt x="0" y="590550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138" name="Picture 137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400" y="918000"/>
            <a:ext cx="8158168" cy="407908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"/>
          <p:cNvSpPr/>
          <p:nvPr/>
        </p:nvSpPr>
        <p:spPr>
          <a:xfrm>
            <a:off x="6096000" y="4818459"/>
            <a:ext cx="5400589" cy="1854938"/>
          </a:xfrm>
          <a:prstGeom prst="roundRect">
            <a:avLst>
              <a:gd name="adj" fmla="val 4688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82550">
              <a:lnSpc>
                <a:spcPct val="114000"/>
              </a:lnSpc>
              <a:spcBef>
                <a:spcPts val="600"/>
              </a:spcBef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chemeClr val="tx1"/>
                </a:solidFill>
                <a:latin typeface="Microsoft JhengHei"/>
                <a:ea typeface="Microsoft JhengHei"/>
                <a:sym typeface="Microsoft JhengHei"/>
              </a:rPr>
              <a:t>東南風環境，僅東北角有零星雨。</a:t>
            </a:r>
            <a:endParaRPr lang="en-US" altLang="zh-TW" sz="1600" dirty="0">
              <a:solidFill>
                <a:schemeClr val="tx1"/>
              </a:solidFill>
              <a:latin typeface="Microsoft JhengHei"/>
              <a:ea typeface="Microsoft JhengHei"/>
              <a:sym typeface="Microsoft JhengHei"/>
            </a:endParaRPr>
          </a:p>
          <a:p>
            <a:pPr marL="263525" indent="-180975">
              <a:lnSpc>
                <a:spcPct val="114000"/>
              </a:lnSpc>
              <a:spcBef>
                <a:spcPts val="600"/>
              </a:spcBef>
              <a:buClr>
                <a:srgbClr val="00172F"/>
              </a:buClr>
              <a:buSzPts val="1600"/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Microsoft JhengHei"/>
                <a:ea typeface="Microsoft JhengHei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chemeClr val="tx1"/>
                </a:solidFill>
                <a:latin typeface="Microsoft JhengHei"/>
                <a:ea typeface="Microsoft JhengHei"/>
                <a:sym typeface="Microsoft JhengHei"/>
              </a:rPr>
              <a:t>新北市貢寮區</a:t>
            </a:r>
            <a:r>
              <a:rPr lang="en-US" altLang="zh-TW" sz="1600" b="1" dirty="0">
                <a:solidFill>
                  <a:schemeClr val="tx1"/>
                </a:solidFill>
                <a:latin typeface="Microsoft JhengHei"/>
                <a:ea typeface="Microsoft JhengHei"/>
                <a:sym typeface="Microsoft JhengHei"/>
              </a:rPr>
              <a:t>(</a:t>
            </a:r>
            <a:r>
              <a:rPr lang="zh-TW" altLang="en-US" sz="1600" b="1" dirty="0">
                <a:solidFill>
                  <a:schemeClr val="tx1"/>
                </a:solidFill>
                <a:latin typeface="Microsoft JhengHei"/>
                <a:ea typeface="Microsoft JhengHei"/>
                <a:sym typeface="Microsoft JhengHei"/>
              </a:rPr>
              <a:t>三貂角</a:t>
            </a:r>
            <a:r>
              <a:rPr lang="en-US" altLang="zh-TW" sz="1600" b="1" dirty="0">
                <a:solidFill>
                  <a:schemeClr val="tx1"/>
                </a:solidFill>
                <a:latin typeface="Microsoft JhengHei"/>
                <a:ea typeface="Microsoft JhengHei"/>
                <a:sym typeface="Microsoft JhengHei"/>
              </a:rPr>
              <a:t>)</a:t>
            </a:r>
            <a:r>
              <a:rPr lang="zh-TW" altLang="en-US" sz="1600" b="1" dirty="0">
                <a:solidFill>
                  <a:schemeClr val="tx1"/>
                </a:solidFill>
                <a:latin typeface="Microsoft JhengHei"/>
                <a:ea typeface="Microsoft JhengHei"/>
                <a:sym typeface="Microsoft JhengHei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Microsoft JhengHei"/>
                <a:ea typeface="Microsoft JhengHei"/>
                <a:sym typeface="Microsoft JhengHei"/>
              </a:rPr>
              <a:t>2.5</a:t>
            </a:r>
            <a:r>
              <a:rPr lang="zh-TW" altLang="en-US" sz="1600" b="1" dirty="0">
                <a:solidFill>
                  <a:schemeClr val="tx1"/>
                </a:solidFill>
                <a:latin typeface="Microsoft JhengHei"/>
                <a:ea typeface="Microsoft JhengHei"/>
                <a:sym typeface="Microsoft JhengHei"/>
              </a:rPr>
              <a:t> 毫米</a:t>
            </a:r>
            <a:endParaRPr lang="en-US" altLang="zh-TW" sz="1600" b="1" dirty="0">
              <a:solidFill>
                <a:schemeClr val="tx1"/>
              </a:solidFill>
              <a:latin typeface="Microsoft JhengHei"/>
              <a:ea typeface="Microsoft JhengHei"/>
              <a:sym typeface="Microsoft JhengHei"/>
            </a:endParaRPr>
          </a:p>
          <a:p>
            <a:pPr marL="263525" indent="-180975">
              <a:lnSpc>
                <a:spcPct val="114000"/>
              </a:lnSpc>
              <a:spcBef>
                <a:spcPts val="600"/>
              </a:spcBef>
              <a:buClr>
                <a:srgbClr val="00172F"/>
              </a:buClr>
              <a:buSzPts val="1600"/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Microsoft JhengHei"/>
                <a:ea typeface="Microsoft JhengHei"/>
                <a:sym typeface="Microsoft JhengHei"/>
              </a:rPr>
              <a:t>監控路段最大降雨：</a:t>
            </a:r>
            <a:r>
              <a:rPr lang="zh-TW" altLang="en-US" sz="1600" b="1" dirty="0">
                <a:solidFill>
                  <a:schemeClr val="tx1"/>
                </a:solidFill>
                <a:latin typeface="Microsoft JhengHei"/>
                <a:ea typeface="Microsoft JhengHei"/>
                <a:sym typeface="Microsoft JhengHei"/>
              </a:rPr>
              <a:t>台</a:t>
            </a:r>
            <a:r>
              <a:rPr lang="en-US" altLang="zh-TW" sz="1600" b="1" dirty="0">
                <a:solidFill>
                  <a:schemeClr val="tx1"/>
                </a:solidFill>
                <a:latin typeface="Microsoft JhengHei"/>
                <a:ea typeface="Microsoft JhengHei"/>
                <a:sym typeface="Microsoft JhengHei"/>
              </a:rPr>
              <a:t>2</a:t>
            </a:r>
            <a:r>
              <a:rPr lang="zh-TW" altLang="en-US" sz="1600" b="1" dirty="0">
                <a:solidFill>
                  <a:schemeClr val="tx1"/>
                </a:solidFill>
                <a:latin typeface="Microsoft JhengHei"/>
                <a:ea typeface="Microsoft JhengHei"/>
                <a:sym typeface="Microsoft JhengHei"/>
              </a:rPr>
              <a:t>線卯澳</a:t>
            </a:r>
            <a:r>
              <a:rPr lang="en-US" altLang="zh-TW" sz="1600" b="1" dirty="0">
                <a:solidFill>
                  <a:schemeClr val="tx1"/>
                </a:solidFill>
                <a:latin typeface="Microsoft JhengHei"/>
                <a:ea typeface="Microsoft JhengHei"/>
                <a:sym typeface="Microsoft JhengHei"/>
              </a:rPr>
              <a:t>(103K+500~112K)(</a:t>
            </a:r>
            <a:r>
              <a:rPr lang="zh-TW" altLang="en-US" sz="1600" b="1" dirty="0">
                <a:solidFill>
                  <a:schemeClr val="tx1"/>
                </a:solidFill>
                <a:latin typeface="Microsoft JhengHei"/>
                <a:ea typeface="Microsoft JhengHei"/>
                <a:sym typeface="Microsoft JhengHei"/>
              </a:rPr>
              <a:t>三貂角</a:t>
            </a:r>
            <a:r>
              <a:rPr lang="en-US" altLang="zh-TW" sz="1600" b="1" dirty="0">
                <a:solidFill>
                  <a:schemeClr val="tx1"/>
                </a:solidFill>
                <a:latin typeface="Microsoft JhengHei"/>
                <a:ea typeface="Microsoft JhengHei"/>
                <a:sym typeface="Microsoft JhengHei"/>
              </a:rPr>
              <a:t>)</a:t>
            </a:r>
            <a:r>
              <a:rPr lang="zh-TW" altLang="en-US" sz="1600" b="1" dirty="0">
                <a:solidFill>
                  <a:schemeClr val="tx1"/>
                </a:solidFill>
                <a:latin typeface="Microsoft JhengHei"/>
                <a:ea typeface="Microsoft JhengHei"/>
                <a:sym typeface="Microsoft JhengHei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Microsoft JhengHei"/>
                <a:ea typeface="Microsoft JhengHei"/>
                <a:sym typeface="Microsoft JhengHei"/>
              </a:rPr>
              <a:t>2.5</a:t>
            </a:r>
            <a:r>
              <a:rPr lang="zh-TW" altLang="en-US" sz="1600" b="1" dirty="0">
                <a:solidFill>
                  <a:schemeClr val="tx1"/>
                </a:solidFill>
                <a:latin typeface="Microsoft JhengHei"/>
                <a:ea typeface="Microsoft JhengHei"/>
                <a:sym typeface="Microsoft JhengHei"/>
              </a:rPr>
              <a:t> 毫米</a:t>
            </a:r>
            <a:endParaRPr lang="en-US" altLang="zh-TW" sz="1600" b="1" dirty="0">
              <a:solidFill>
                <a:schemeClr val="tx1"/>
              </a:solidFill>
              <a:latin typeface="Microsoft JhengHei"/>
              <a:ea typeface="Microsoft JhengHei"/>
              <a:sym typeface="Microsoft JhengHei"/>
            </a:endParaRPr>
          </a:p>
        </p:txBody>
      </p:sp>
      <p:sp>
        <p:nvSpPr>
          <p:cNvPr id="156" name="Google Shape;156;p4"/>
          <p:cNvSpPr/>
          <p:nvPr/>
        </p:nvSpPr>
        <p:spPr>
          <a:xfrm>
            <a:off x="463999" y="4487587"/>
            <a:ext cx="2774259" cy="333878"/>
          </a:xfrm>
          <a:prstGeom prst="roundRect">
            <a:avLst>
              <a:gd name="adj" fmla="val 16667"/>
            </a:avLst>
          </a:prstGeom>
          <a:solidFill>
            <a:srgbClr val="83C5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昨(18)日 累積雨量</a:t>
            </a:r>
            <a:endParaRPr sz="1600" b="0" i="0" u="none" strike="noStrike" cap="none" dirty="0">
              <a:solidFill>
                <a:srgbClr val="0C33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4"/>
          <p:cNvSpPr/>
          <p:nvPr/>
        </p:nvSpPr>
        <p:spPr>
          <a:xfrm>
            <a:off x="464000" y="4821465"/>
            <a:ext cx="5400589" cy="1851932"/>
          </a:xfrm>
          <a:prstGeom prst="roundRect">
            <a:avLst>
              <a:gd name="adj" fmla="val 3599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82550">
              <a:lnSpc>
                <a:spcPct val="114000"/>
              </a:lnSpc>
              <a:spcBef>
                <a:spcPts val="600"/>
              </a:spcBef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chemeClr val="tx1"/>
                </a:solidFill>
                <a:latin typeface="Microsoft JhengHei"/>
                <a:ea typeface="Microsoft JhengHei"/>
                <a:sym typeface="Microsoft JhengHei"/>
              </a:rPr>
              <a:t>東北季風減弱，新北山區、東半部及中部山區有局部零星雨。</a:t>
            </a:r>
            <a:endParaRPr lang="en-US" altLang="zh-TW" sz="1600" dirty="0">
              <a:solidFill>
                <a:schemeClr val="tx1"/>
              </a:solidFill>
              <a:latin typeface="Microsoft JhengHei"/>
              <a:ea typeface="Microsoft JhengHei"/>
              <a:sym typeface="Microsoft JhengHei"/>
            </a:endParaRPr>
          </a:p>
          <a:p>
            <a:pPr marL="263525" indent="-180975">
              <a:lnSpc>
                <a:spcPct val="114000"/>
              </a:lnSpc>
              <a:spcBef>
                <a:spcPts val="600"/>
              </a:spcBef>
              <a:buClr>
                <a:srgbClr val="00172F"/>
              </a:buClr>
              <a:buSzPts val="1600"/>
              <a:buFont typeface="Arial"/>
              <a:buChar char="•"/>
            </a:pPr>
            <a:r>
              <a:rPr lang="zh-TW" altLang="zh-TW" sz="1600" dirty="0">
                <a:solidFill>
                  <a:srgbClr val="00172F"/>
                </a:solidFill>
                <a:latin typeface="Microsoft JhengHei"/>
                <a:ea typeface="Microsoft JhengHei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Microsoft JhengHei"/>
                <a:ea typeface="Microsoft JhengHei"/>
                <a:sym typeface="Microsoft JhengHei"/>
              </a:rPr>
              <a:t>宜蘭縣</a:t>
            </a:r>
            <a:r>
              <a:rPr lang="zh-TW" altLang="en-US" sz="1600" b="1" dirty="0">
                <a:solidFill>
                  <a:schemeClr val="tx1"/>
                </a:solidFill>
                <a:latin typeface="Microsoft JhengHei"/>
                <a:ea typeface="Microsoft JhengHei"/>
                <a:sym typeface="Microsoft JhengHei"/>
              </a:rPr>
              <a:t>南澳鄉</a:t>
            </a:r>
            <a:r>
              <a:rPr lang="en-US" altLang="zh-TW" sz="1600" b="1" dirty="0">
                <a:solidFill>
                  <a:schemeClr val="tx1"/>
                </a:solidFill>
                <a:latin typeface="Microsoft JhengHei"/>
                <a:ea typeface="Microsoft JhengHei"/>
                <a:sym typeface="Microsoft JhengHei"/>
              </a:rPr>
              <a:t>(</a:t>
            </a:r>
            <a:r>
              <a:rPr lang="zh-TW" altLang="en-US" sz="1600" b="1" dirty="0">
                <a:solidFill>
                  <a:schemeClr val="tx1"/>
                </a:solidFill>
                <a:latin typeface="Microsoft JhengHei"/>
                <a:ea typeface="Microsoft JhengHei"/>
                <a:sym typeface="Microsoft JhengHei"/>
              </a:rPr>
              <a:t>樟樹山</a:t>
            </a:r>
            <a:r>
              <a:rPr lang="en-US" altLang="zh-TW" sz="1600" b="1" dirty="0">
                <a:solidFill>
                  <a:schemeClr val="tx1"/>
                </a:solidFill>
                <a:latin typeface="Microsoft JhengHei"/>
                <a:ea typeface="Microsoft JhengHei"/>
                <a:sym typeface="Microsoft JhengHei"/>
              </a:rPr>
              <a:t>)</a:t>
            </a:r>
            <a:r>
              <a:rPr lang="zh-TW" altLang="en-US" sz="1600" b="1" dirty="0">
                <a:solidFill>
                  <a:schemeClr val="tx1"/>
                </a:solidFill>
                <a:latin typeface="Microsoft JhengHei"/>
                <a:ea typeface="Microsoft JhengHei"/>
                <a:sym typeface="Microsoft JhengHei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Microsoft JhengHei"/>
                <a:ea typeface="Microsoft JhengHei"/>
                <a:sym typeface="Microsoft JhengHei"/>
              </a:rPr>
              <a:t>17</a:t>
            </a:r>
            <a:r>
              <a:rPr lang="en-US" altLang="zh-TW" sz="1600" b="1" dirty="0">
                <a:solidFill>
                  <a:srgbClr val="00172F"/>
                </a:solidFill>
                <a:latin typeface="Microsoft JhengHei"/>
                <a:ea typeface="Microsoft JhengHei"/>
                <a:sym typeface="Microsoft JhengHei"/>
              </a:rPr>
              <a:t>.5</a:t>
            </a:r>
            <a:r>
              <a:rPr lang="zh-TW" altLang="en-US" sz="1600" b="1" dirty="0">
                <a:solidFill>
                  <a:srgbClr val="00172F"/>
                </a:solidFill>
                <a:latin typeface="Microsoft JhengHei"/>
                <a:ea typeface="Microsoft JhengHei"/>
                <a:sym typeface="Microsoft JhengHei"/>
              </a:rPr>
              <a:t> 毫米</a:t>
            </a:r>
            <a:endParaRPr lang="en-US" altLang="zh-TW" sz="1600" b="1" dirty="0">
              <a:solidFill>
                <a:srgbClr val="00172F"/>
              </a:solidFill>
              <a:latin typeface="Microsoft JhengHei"/>
              <a:ea typeface="Microsoft JhengHei"/>
              <a:sym typeface="Microsoft JhengHei"/>
            </a:endParaRPr>
          </a:p>
          <a:p>
            <a:pPr marL="263525" indent="-180975">
              <a:lnSpc>
                <a:spcPct val="114000"/>
              </a:lnSpc>
              <a:spcBef>
                <a:spcPts val="600"/>
              </a:spcBef>
              <a:buClr>
                <a:srgbClr val="00172F"/>
              </a:buClr>
              <a:buSzPts val="1600"/>
              <a:buFont typeface="Arial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Microsoft JhengHei"/>
                <a:ea typeface="Microsoft JhengHei"/>
                <a:sym typeface="Microsoft JhengHei"/>
              </a:rPr>
              <a:t>監控路段最大降雨：</a:t>
            </a:r>
            <a:r>
              <a:rPr lang="zh-TW" altLang="en-US" sz="1600" b="1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台</a:t>
            </a:r>
            <a:r>
              <a:rPr lang="en-US" altLang="zh-TW" sz="16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9</a:t>
            </a:r>
            <a:r>
              <a:rPr lang="zh-TW" altLang="en-US" sz="1600" b="1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線</a:t>
            </a:r>
            <a:r>
              <a:rPr lang="zh-TW" altLang="en-US" sz="1600" b="1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舊蘇花</a:t>
            </a:r>
            <a:r>
              <a:rPr lang="en-US" altLang="zh-TW" sz="1600" b="1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(0K~71K)(</a:t>
            </a:r>
            <a:r>
              <a:rPr lang="zh-TW" altLang="en-US" sz="1600" b="1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東澳嶺</a:t>
            </a:r>
            <a:r>
              <a:rPr lang="en-US" altLang="zh-TW" sz="1600" b="1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zh-TW" altLang="en-US" sz="1600" b="1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</a:t>
            </a:r>
            <a:r>
              <a:rPr lang="en-US" altLang="zh-TW" sz="1600" b="1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3.5</a:t>
            </a:r>
            <a:r>
              <a:rPr lang="zh-TW" altLang="en-US" sz="1600" b="1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altLang="en-US" sz="1600" b="1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毫米</a:t>
            </a:r>
            <a:endParaRPr lang="zh-TW" altLang="en-US" sz="1600" b="1" u="none" strike="noStrike" cap="none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8" name="Google Shape;158;p4"/>
          <p:cNvSpPr/>
          <p:nvPr/>
        </p:nvSpPr>
        <p:spPr>
          <a:xfrm>
            <a:off x="6096000" y="4484581"/>
            <a:ext cx="3236536" cy="333878"/>
          </a:xfrm>
          <a:prstGeom prst="roundRect">
            <a:avLst>
              <a:gd name="adj" fmla="val 16667"/>
            </a:avLst>
          </a:prstGeom>
          <a:solidFill>
            <a:srgbClr val="83C5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今(19)日 00-06時 累積雨量</a:t>
            </a:r>
            <a:endParaRPr sz="1600" b="0" i="0" u="none" strike="noStrike" cap="none" dirty="0">
              <a:solidFill>
                <a:srgbClr val="0C33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4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</a:pPr>
            <a:fld id="{00000000-1234-1234-1234-123412341234}" type="slidenum">
              <a:rPr lang="en-US" altLang="zh-TW"/>
              <a:t>4</a:t>
            </a:fld>
            <a:endParaRPr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474F85F-1349-9F6D-B2FC-5AAE96A77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70" b="-265"/>
          <a:stretch/>
        </p:blipFill>
        <p:spPr>
          <a:xfrm>
            <a:off x="1280088" y="831853"/>
            <a:ext cx="3922606" cy="364778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E2B78DD-236F-67BA-FB06-6265650F35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06" b="-499"/>
          <a:stretch/>
        </p:blipFill>
        <p:spPr>
          <a:xfrm>
            <a:off x="6918545" y="831852"/>
            <a:ext cx="3922606" cy="36477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5"/>
          <p:cNvPicPr preferRelativeResize="0"/>
          <p:nvPr/>
        </p:nvPicPr>
        <p:blipFill>
          <a:blip r:embed="rId3"/>
          <a:srcRect/>
          <a:stretch/>
        </p:blipFill>
        <p:spPr>
          <a:xfrm>
            <a:off x="10034185" y="1044368"/>
            <a:ext cx="1493582" cy="2785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5"/>
          <p:cNvPicPr preferRelativeResize="0"/>
          <p:nvPr/>
        </p:nvPicPr>
        <p:blipFill>
          <a:blip r:embed="rId4"/>
          <a:srcRect/>
          <a:stretch/>
        </p:blipFill>
        <p:spPr>
          <a:xfrm>
            <a:off x="5527960" y="1030183"/>
            <a:ext cx="1493582" cy="2803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5"/>
          <p:cNvPicPr preferRelativeResize="0"/>
          <p:nvPr/>
        </p:nvPicPr>
        <p:blipFill>
          <a:blip r:embed="rId5"/>
          <a:srcRect/>
          <a:stretch/>
        </p:blipFill>
        <p:spPr>
          <a:xfrm>
            <a:off x="7824658" y="1044371"/>
            <a:ext cx="1492210" cy="277014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5"/>
          <p:cNvSpPr txBox="1"/>
          <p:nvPr/>
        </p:nvSpPr>
        <p:spPr>
          <a:xfrm>
            <a:off x="38442" y="741934"/>
            <a:ext cx="5128654" cy="3825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71463" indent="-195263">
              <a:lnSpc>
                <a:spcPct val="114000"/>
              </a:lnSpc>
              <a:spcBef>
                <a:spcPts val="600"/>
              </a:spcBef>
              <a:buClr>
                <a:srgbClr val="25A6E0"/>
              </a:buClr>
              <a:buSzPts val="2400"/>
              <a:buFont typeface="Arial"/>
              <a:buChar char="•"/>
            </a:pPr>
            <a:r>
              <a:rPr lang="zh-TW" altLang="en-US" sz="1900" b="1" dirty="0">
                <a:solidFill>
                  <a:srgbClr val="000C18"/>
                </a:solidFill>
                <a:latin typeface="Microsoft JhengHei"/>
                <a:ea typeface="Microsoft JhengHei"/>
                <a:sym typeface="Microsoft JhengHei"/>
              </a:rPr>
              <a:t>今、明</a:t>
            </a:r>
            <a:r>
              <a:rPr lang="en-US" altLang="zh-TW" sz="1900" b="1" dirty="0">
                <a:solidFill>
                  <a:srgbClr val="000C18"/>
                </a:solidFill>
                <a:latin typeface="Microsoft JhengHei"/>
                <a:ea typeface="Microsoft JhengHei"/>
                <a:sym typeface="Microsoft JhengHei"/>
              </a:rPr>
              <a:t>(18</a:t>
            </a:r>
            <a:r>
              <a:rPr lang="zh-TW" altLang="en-US" sz="1900" b="1" dirty="0">
                <a:solidFill>
                  <a:srgbClr val="000C18"/>
                </a:solidFill>
                <a:latin typeface="Microsoft JhengHei"/>
                <a:ea typeface="Microsoft JhengHei"/>
                <a:sym typeface="Microsoft JhengHei"/>
              </a:rPr>
              <a:t>、</a:t>
            </a:r>
            <a:r>
              <a:rPr lang="en-US" altLang="zh-TW" sz="1900" b="1" dirty="0">
                <a:solidFill>
                  <a:srgbClr val="000C18"/>
                </a:solidFill>
                <a:latin typeface="Microsoft JhengHei"/>
                <a:ea typeface="Microsoft JhengHei"/>
                <a:sym typeface="Microsoft JhengHei"/>
              </a:rPr>
              <a:t>19)</a:t>
            </a:r>
            <a:r>
              <a:rPr lang="zh-TW" altLang="en-US" sz="1900" b="1" dirty="0">
                <a:solidFill>
                  <a:srgbClr val="000C18"/>
                </a:solidFill>
                <a:latin typeface="Microsoft JhengHei"/>
                <a:ea typeface="Microsoft JhengHei"/>
                <a:sym typeface="Microsoft JhengHei"/>
              </a:rPr>
              <a:t>日：環境偏東南風</a:t>
            </a:r>
            <a:r>
              <a:rPr lang="zh-TW" altLang="en-US" sz="1900" dirty="0">
                <a:solidFill>
                  <a:srgbClr val="000C18"/>
                </a:solidFill>
                <a:latin typeface="Microsoft JhengHei"/>
                <a:ea typeface="Microsoft JhengHei"/>
                <a:sym typeface="Microsoft JhengHei"/>
              </a:rPr>
              <a:t>，除宜花東及恆春半島有零星短暫雨，其它地區天氣晴朗。</a:t>
            </a:r>
            <a:endParaRPr lang="en-US" altLang="zh-TW" sz="1900" dirty="0">
              <a:solidFill>
                <a:srgbClr val="000C18"/>
              </a:solidFill>
              <a:latin typeface="Microsoft JhengHei"/>
              <a:ea typeface="Microsoft JhengHei"/>
              <a:sym typeface="Microsoft JhengHei"/>
            </a:endParaRPr>
          </a:p>
          <a:p>
            <a:pPr marL="271463" indent="-195263">
              <a:lnSpc>
                <a:spcPct val="114000"/>
              </a:lnSpc>
              <a:spcBef>
                <a:spcPts val="600"/>
              </a:spcBef>
              <a:buClr>
                <a:srgbClr val="25A6E0"/>
              </a:buClr>
              <a:buSzPts val="2400"/>
              <a:buFont typeface="Arial"/>
              <a:buChar char="•"/>
            </a:pPr>
            <a:r>
              <a:rPr lang="zh-TW" altLang="en-US" sz="1900" b="1" dirty="0">
                <a:solidFill>
                  <a:srgbClr val="000C18"/>
                </a:solidFill>
                <a:latin typeface="Microsoft JhengHei"/>
                <a:ea typeface="Microsoft JhengHei"/>
                <a:sym typeface="Microsoft JhengHei"/>
              </a:rPr>
              <a:t>後</a:t>
            </a:r>
            <a:r>
              <a:rPr lang="en-US" altLang="zh-TW" sz="1900" b="1" dirty="0">
                <a:solidFill>
                  <a:srgbClr val="000C18"/>
                </a:solidFill>
                <a:latin typeface="Microsoft JhengHei"/>
                <a:ea typeface="Microsoft JhengHei"/>
                <a:sym typeface="Microsoft JhengHei"/>
              </a:rPr>
              <a:t>(20)</a:t>
            </a:r>
            <a:r>
              <a:rPr lang="zh-TW" altLang="en-US" sz="1900" b="1" dirty="0">
                <a:solidFill>
                  <a:srgbClr val="000C18"/>
                </a:solidFill>
                <a:latin typeface="Microsoft JhengHei"/>
                <a:ea typeface="Microsoft JhengHei"/>
                <a:sym typeface="Microsoft JhengHei"/>
              </a:rPr>
              <a:t>日：環境偏東南風至南風</a:t>
            </a:r>
            <a:r>
              <a:rPr lang="zh-TW" altLang="en-US" sz="1900" dirty="0">
                <a:solidFill>
                  <a:srgbClr val="000C18"/>
                </a:solidFill>
                <a:latin typeface="Microsoft JhengHei"/>
                <a:ea typeface="Microsoft JhengHei"/>
                <a:sym typeface="Microsoft JhengHei"/>
              </a:rPr>
              <a:t>，宜花東及恆春半島有零星短暫雨，午後北部有零星短暫雨。</a:t>
            </a:r>
            <a:endParaRPr lang="en-US" altLang="zh-TW" sz="1900" dirty="0">
              <a:solidFill>
                <a:srgbClr val="000C18"/>
              </a:solidFill>
              <a:latin typeface="Microsoft JhengHei"/>
              <a:ea typeface="Microsoft JhengHei"/>
            </a:endParaRPr>
          </a:p>
          <a:p>
            <a:pPr marL="271463" indent="-195263">
              <a:lnSpc>
                <a:spcPct val="114000"/>
              </a:lnSpc>
              <a:spcBef>
                <a:spcPts val="600"/>
              </a:spcBef>
              <a:buClr>
                <a:srgbClr val="25A6E0"/>
              </a:buClr>
              <a:buSzPts val="2400"/>
              <a:buFont typeface="Arial"/>
              <a:buChar char="•"/>
            </a:pPr>
            <a:r>
              <a:rPr lang="zh-TW" altLang="en-US" sz="1900" b="1" dirty="0">
                <a:solidFill>
                  <a:srgbClr val="0070C0"/>
                </a:solidFill>
                <a:latin typeface="Microsoft JhengHei"/>
                <a:ea typeface="Microsoft JhengHei"/>
              </a:rPr>
              <a:t>今</a:t>
            </a:r>
            <a:r>
              <a:rPr lang="en-US" altLang="zh-TW" sz="1900" b="1" dirty="0">
                <a:solidFill>
                  <a:srgbClr val="0070C0"/>
                </a:solidFill>
                <a:latin typeface="Microsoft JhengHei"/>
                <a:ea typeface="Microsoft JhengHei"/>
              </a:rPr>
              <a:t>(18</a:t>
            </a:r>
            <a:r>
              <a:rPr lang="zh-TW" altLang="en-US" sz="1900" b="1" dirty="0">
                <a:solidFill>
                  <a:srgbClr val="0070C0"/>
                </a:solidFill>
                <a:latin typeface="Microsoft JhengHei"/>
                <a:ea typeface="Microsoft JhengHei"/>
              </a:rPr>
              <a:t>日</a:t>
            </a:r>
            <a:r>
              <a:rPr lang="en-US" altLang="zh-TW" sz="1900" b="1" dirty="0">
                <a:solidFill>
                  <a:srgbClr val="0070C0"/>
                </a:solidFill>
                <a:latin typeface="Microsoft JhengHei"/>
                <a:ea typeface="Microsoft JhengHei"/>
              </a:rPr>
              <a:t>)</a:t>
            </a:r>
            <a:r>
              <a:rPr lang="zh-TW" altLang="en-US" sz="1900" b="1" dirty="0">
                <a:solidFill>
                  <a:srgbClr val="0070C0"/>
                </a:solidFill>
                <a:latin typeface="Microsoft JhengHei"/>
                <a:ea typeface="Microsoft JhengHei"/>
              </a:rPr>
              <a:t>清晨北部、西半部地區留意局部霧或低雲影響能見度。</a:t>
            </a:r>
            <a:endParaRPr lang="en-US" altLang="zh-TW" sz="1900" b="1" dirty="0">
              <a:solidFill>
                <a:srgbClr val="0070C0"/>
              </a:solidFill>
              <a:latin typeface="Microsoft JhengHei"/>
              <a:ea typeface="Microsoft JhengHei"/>
            </a:endParaRPr>
          </a:p>
        </p:txBody>
      </p:sp>
      <p:sp>
        <p:nvSpPr>
          <p:cNvPr id="170" name="Google Shape;170;p5"/>
          <p:cNvSpPr/>
          <p:nvPr/>
        </p:nvSpPr>
        <p:spPr>
          <a:xfrm>
            <a:off x="5303079" y="570514"/>
            <a:ext cx="1998812" cy="349156"/>
          </a:xfrm>
          <a:prstGeom prst="roundRect">
            <a:avLst>
              <a:gd name="adj" fmla="val 16667"/>
            </a:avLst>
          </a:prstGeom>
          <a:solidFill>
            <a:srgbClr val="83C5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今(19)日</a:t>
            </a:r>
            <a:endParaRPr sz="1400" b="0" i="0" u="none" strike="noStrike" cap="none" dirty="0">
              <a:solidFill>
                <a:srgbClr val="0C33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5"/>
          <p:cNvSpPr/>
          <p:nvPr/>
        </p:nvSpPr>
        <p:spPr>
          <a:xfrm>
            <a:off x="7590419" y="570515"/>
            <a:ext cx="1998812" cy="349156"/>
          </a:xfrm>
          <a:prstGeom prst="roundRect">
            <a:avLst>
              <a:gd name="adj" fmla="val 16667"/>
            </a:avLst>
          </a:prstGeom>
          <a:solidFill>
            <a:srgbClr val="83C5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明(20)日</a:t>
            </a:r>
            <a:endParaRPr sz="1400" b="0" i="0" u="none" strike="noStrike" cap="none" dirty="0">
              <a:solidFill>
                <a:srgbClr val="0C33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9832790" y="567356"/>
            <a:ext cx="1998811" cy="349156"/>
          </a:xfrm>
          <a:prstGeom prst="roundRect">
            <a:avLst>
              <a:gd name="adj" fmla="val 16667"/>
            </a:avLst>
          </a:prstGeom>
          <a:solidFill>
            <a:srgbClr val="83C5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後(21)日</a:t>
            </a:r>
            <a:endParaRPr sz="1400" b="0" i="0" u="none" strike="noStrike" cap="none" dirty="0">
              <a:solidFill>
                <a:srgbClr val="0C33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5"/>
          <p:cNvSpPr txBox="1"/>
          <p:nvPr/>
        </p:nvSpPr>
        <p:spPr>
          <a:xfrm>
            <a:off x="5219445" y="3962830"/>
            <a:ext cx="2371354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zh-TW" sz="1100" b="1" i="0" u="none" strike="noStrike" cap="none" dirty="0">
                <a:solidFill>
                  <a:srgbClr val="000C1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資料來源：CWB、NCDR、IIDP</a:t>
            </a:r>
            <a:endParaRPr sz="1000" b="1" i="0" u="none" strike="noStrike" cap="none" dirty="0">
              <a:solidFill>
                <a:srgbClr val="000C1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4" name="Google Shape;174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60600" y="3943475"/>
            <a:ext cx="3916335" cy="42406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5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</a:pPr>
            <a:r>
              <a:rPr lang="zh-TW" altLang="en-US" sz="1733" b="0" i="0" u="none" strike="noStrike" cap="none" dirty="0">
                <a:solidFill>
                  <a:srgbClr val="25A6E0"/>
                </a:solidFill>
                <a:latin typeface="Inter"/>
                <a:ea typeface="Inter"/>
                <a:cs typeface="Inter"/>
                <a:sym typeface="Inter"/>
              </a:rPr>
              <a:t>、</a:t>
            </a:r>
            <a:endParaRPr sz="1733" b="0" i="0" u="none" strike="noStrike" cap="none" dirty="0">
              <a:solidFill>
                <a:srgbClr val="25A6E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176" name="Google Shape;176;p5"/>
          <p:cNvGraphicFramePr/>
          <p:nvPr>
            <p:extLst>
              <p:ext uri="{D42A27DB-BD31-4B8C-83A1-F6EECF244321}">
                <p14:modId xmlns:p14="http://schemas.microsoft.com/office/powerpoint/2010/main" val="1285224698"/>
              </p:ext>
            </p:extLst>
          </p:nvPr>
        </p:nvGraphicFramePr>
        <p:xfrm>
          <a:off x="462002" y="4736999"/>
          <a:ext cx="11286675" cy="1874320"/>
        </p:xfrm>
        <a:graphic>
          <a:graphicData uri="http://schemas.openxmlformats.org/drawingml/2006/table">
            <a:tbl>
              <a:tblPr firstRow="1" bandRow="1">
                <a:noFill/>
                <a:tableStyleId>{CA4B8721-6603-418E-B78F-73FC8B861CD3}</a:tableStyleId>
              </a:tblPr>
              <a:tblGrid>
                <a:gridCol w="1871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8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8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38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9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C337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C337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337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337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今(19)日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C337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337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337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C337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明(20)日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C337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337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337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C337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後(21)日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0C337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337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337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C337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 u="none" strike="noStrike" cap="none" dirty="0">
                          <a:solidFill>
                            <a:srgbClr val="0C337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降雨熱區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C337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C337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337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zh-TW" altLang="en-US" sz="1600" b="0" i="0" u="none" strike="noStrike" cap="none" dirty="0">
                          <a:solidFill>
                            <a:srgbClr val="000C18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無</a:t>
                      </a:r>
                      <a:endParaRPr lang="en-US" altLang="zh-TW" sz="1600" b="0" i="0" u="none" strike="noStrike" cap="none" dirty="0">
                        <a:solidFill>
                          <a:srgbClr val="000C18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C337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C337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337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zh-TW" altLang="en-US" sz="1600" b="0" i="0" u="none" strike="noStrike" cap="none" dirty="0">
                          <a:solidFill>
                            <a:srgbClr val="000C18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無</a:t>
                      </a:r>
                      <a:endParaRPr lang="en-US" altLang="zh-TW" sz="1600" b="0" i="0" u="none" strike="noStrike" cap="none" dirty="0">
                        <a:solidFill>
                          <a:srgbClr val="000C18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0C337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C337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337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zh-TW" altLang="en-US" sz="1600" b="0" i="0" u="none" strike="noStrike" cap="none" dirty="0">
                          <a:solidFill>
                            <a:srgbClr val="000C18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無</a:t>
                      </a:r>
                      <a:endParaRPr lang="en-US" altLang="zh-TW" sz="1600" b="0" i="0" u="none" strike="noStrike" cap="none" dirty="0">
                        <a:solidFill>
                          <a:srgbClr val="000C18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0C337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337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C337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 u="none" strike="noStrike" cap="none" dirty="0">
                          <a:solidFill>
                            <a:srgbClr val="0C337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預估日累積雨量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C337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C337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altLang="zh-TW" sz="16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0-5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，大雨以下</a:t>
                      </a:r>
                      <a:endParaRPr lang="zh-TW" altLang="en-US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C337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C337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altLang="zh-TW" sz="16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0-5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，大雨以下</a:t>
                      </a:r>
                      <a:endParaRPr lang="zh-TW" altLang="en-US" dirty="0"/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0C337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C337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altLang="zh-TW" sz="16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0-10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，大雨以下</a:t>
                      </a:r>
                      <a:endParaRPr lang="zh-TW" altLang="en-US" dirty="0"/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0C337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337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1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zh-TW" sz="1600" b="1" u="none" strike="noStrike" cap="none">
                          <a:solidFill>
                            <a:srgbClr val="0C3372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重點注意路段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C337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C337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337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zh-TW" altLang="en-US" sz="1600" b="0" i="0" u="none" strike="noStrike" cap="none" dirty="0">
                          <a:solidFill>
                            <a:srgbClr val="000C18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無</a:t>
                      </a:r>
                      <a:endParaRPr lang="en-US" altLang="zh-TW" sz="1600" b="0" i="0" u="none" strike="noStrike" cap="none" dirty="0">
                        <a:solidFill>
                          <a:srgbClr val="000C18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C337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C337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337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zh-TW" altLang="en-US" sz="1600" b="0" i="0" u="none" strike="noStrike" cap="none" dirty="0">
                          <a:solidFill>
                            <a:srgbClr val="000C18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無</a:t>
                      </a:r>
                      <a:endParaRPr lang="en-US" altLang="zh-TW" sz="1600" b="0" i="0" u="none" strike="noStrike" cap="none" dirty="0">
                        <a:solidFill>
                          <a:srgbClr val="000C18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0C337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C337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337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zh-TW" altLang="en-US" sz="1600" b="0" i="0" u="none" strike="noStrike" cap="none" dirty="0">
                          <a:solidFill>
                            <a:srgbClr val="000C18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無</a:t>
                      </a:r>
                      <a:endParaRPr lang="en-US" altLang="zh-TW" sz="1600" b="0" i="0" u="none" strike="noStrike" cap="none" dirty="0">
                        <a:solidFill>
                          <a:srgbClr val="000C18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0C337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C337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C337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7" name="Google Shape;177;p5"/>
          <p:cNvSpPr/>
          <p:nvPr/>
        </p:nvSpPr>
        <p:spPr>
          <a:xfrm>
            <a:off x="5535560" y="1037487"/>
            <a:ext cx="1470725" cy="2801102"/>
          </a:xfrm>
          <a:custGeom>
            <a:avLst/>
            <a:gdLst/>
            <a:ahLst/>
            <a:cxnLst/>
            <a:rect l="l" t="t" r="r" b="b"/>
            <a:pathLst>
              <a:path w="1395677" h="2625737" extrusionOk="0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 cap="flat" cmpd="sng">
            <a:solidFill>
              <a:srgbClr val="003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5"/>
          <p:cNvSpPr/>
          <p:nvPr/>
        </p:nvSpPr>
        <p:spPr>
          <a:xfrm>
            <a:off x="7842444" y="1030183"/>
            <a:ext cx="1472764" cy="2785435"/>
          </a:xfrm>
          <a:custGeom>
            <a:avLst/>
            <a:gdLst/>
            <a:ahLst/>
            <a:cxnLst/>
            <a:rect l="l" t="t" r="r" b="b"/>
            <a:pathLst>
              <a:path w="1395677" h="2625737" extrusionOk="0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 cap="flat" cmpd="sng">
            <a:solidFill>
              <a:srgbClr val="003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5"/>
          <p:cNvSpPr/>
          <p:nvPr/>
        </p:nvSpPr>
        <p:spPr>
          <a:xfrm>
            <a:off x="10041468" y="1044370"/>
            <a:ext cx="1465709" cy="2771248"/>
          </a:xfrm>
          <a:custGeom>
            <a:avLst/>
            <a:gdLst/>
            <a:ahLst/>
            <a:cxnLst/>
            <a:rect l="l" t="t" r="r" b="b"/>
            <a:pathLst>
              <a:path w="1395677" h="2625737" extrusionOk="0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 cap="flat" cmpd="sng">
            <a:solidFill>
              <a:srgbClr val="003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7" name="Google Shape;187;p6"/>
          <p:cNvGraphicFramePr/>
          <p:nvPr>
            <p:extLst>
              <p:ext uri="{D42A27DB-BD31-4B8C-83A1-F6EECF244321}">
                <p14:modId xmlns:p14="http://schemas.microsoft.com/office/powerpoint/2010/main" val="1259077653"/>
              </p:ext>
            </p:extLst>
          </p:nvPr>
        </p:nvGraphicFramePr>
        <p:xfrm>
          <a:off x="485906" y="1056873"/>
          <a:ext cx="11095875" cy="5400400"/>
        </p:xfrm>
        <a:graphic>
          <a:graphicData uri="http://schemas.openxmlformats.org/drawingml/2006/table">
            <a:tbl>
              <a:tblPr>
                <a:noFill/>
                <a:tableStyleId>{5DA9EAAF-E372-42D8-925F-27F3D05FD0B3}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8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27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sz="1600" b="1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82AD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今(19)日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明(20)日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後(21)日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預警/警戒/行動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值(24hr)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濱海公路(67K~84K)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(基隆)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2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6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0</a:t>
                      </a:r>
                      <a:endParaRPr kumimoji="0" lang="en-US" altLang="zh-TW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 i="0" u="none" strike="noStrike" cap="none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180/200/350</a:t>
                      </a:r>
                      <a:endParaRPr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陽金公路(7K~9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(三和)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2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6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0</a:t>
                      </a:r>
                      <a:endParaRPr kumimoji="0" lang="en-US" altLang="zh-TW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--</a:t>
                      </a:r>
                      <a:endParaRPr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825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北宜公路(15K~52K)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(坪林)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0.5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2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260/310/500</a:t>
                      </a:r>
                      <a:endParaRPr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825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蘇花改(104K~179K)(東澳)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6.0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 i="0" u="none" strike="noStrike" cap="none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200/260/350</a:t>
                      </a:r>
                      <a:endParaRPr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825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舊蘇花(0K~71K)(東澳嶺)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9.5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200/260/350</a:t>
                      </a:r>
                      <a:endParaRPr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7825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南迴公路(407K~465K)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(金崙)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2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 i="0" u="none" strike="noStrike" cap="none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180/260/450</a:t>
                      </a:r>
                      <a:endParaRPr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台9甲線</a:t>
                      </a:r>
                      <a:endParaRPr sz="1600" b="1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新烏公路(9K~19K)(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桶後)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0.5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2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 i="0" u="none" strike="noStrike" cap="none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200/260/350</a:t>
                      </a:r>
                      <a:endParaRPr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78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台7線</a:t>
                      </a:r>
                      <a:endParaRPr sz="1600" b="1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北橫公路(25K~60K)西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(巴陵)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2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 i="0" u="none" strike="noStrike" cap="none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180/200/350</a:t>
                      </a:r>
                      <a:endParaRPr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7825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北橫公路(65K~85K)東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(池端)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2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260/350/450</a:t>
                      </a:r>
                      <a:endParaRPr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67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台7甲線</a:t>
                      </a:r>
                      <a:endParaRPr sz="1600" b="1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梨山支線(0K~69K)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(松茂)、(南山)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2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zh-TW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200/260/310</a:t>
                      </a:r>
                      <a:endParaRPr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88" name="Google Shape;188;p6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</a:pPr>
            <a:fld id="{00000000-1234-1234-1234-123412341234}" type="slidenum">
              <a:rPr lang="en-US" altLang="zh-TW" sz="1733" b="0" i="0" u="none" strike="noStrike" cap="none">
                <a:solidFill>
                  <a:srgbClr val="25A6E0"/>
                </a:solidFill>
                <a:latin typeface="Inter"/>
                <a:ea typeface="Inter"/>
                <a:cs typeface="Inter"/>
                <a:sym typeface="Inter"/>
              </a:rPr>
              <a:t>6</a:t>
            </a:fld>
            <a:endParaRPr sz="1733" b="0" i="0" u="none" strike="noStrike" cap="none">
              <a:solidFill>
                <a:srgbClr val="25A6E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9" name="Google Shape;189;p6"/>
          <p:cNvSpPr/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6"/>
          <p:cNvSpPr/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solidFill>
            <a:srgbClr val="BC85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6"/>
          <p:cNvSpPr/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solidFill>
            <a:srgbClr val="A0560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6"/>
          <p:cNvSpPr/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86;p6">
            <a:extLst>
              <a:ext uri="{FF2B5EF4-FFF2-40B4-BE49-F238E27FC236}">
                <a16:creationId xmlns:a16="http://schemas.microsoft.com/office/drawing/2014/main" id="{001D7DA0-0884-102B-18AB-1E96E7D82F0D}"/>
              </a:ext>
            </a:extLst>
          </p:cNvPr>
          <p:cNvSpPr txBox="1"/>
          <p:nvPr/>
        </p:nvSpPr>
        <p:spPr>
          <a:xfrm>
            <a:off x="5555411" y="644243"/>
            <a:ext cx="321765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</a:pPr>
            <a:r>
              <a:rPr lang="zh-TW" sz="1800" b="1" i="0" u="none" strike="noStrike" cap="none" dirty="0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</a:t>
            </a:r>
            <a:r>
              <a:rPr lang="zh-TW" altLang="en-US" sz="1800" b="1" dirty="0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無</a:t>
            </a:r>
            <a:endParaRPr sz="1800" b="1" i="0" u="none" strike="noStrike" cap="none" dirty="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8" name="Google Shape;198;p7"/>
          <p:cNvGraphicFramePr/>
          <p:nvPr>
            <p:extLst>
              <p:ext uri="{D42A27DB-BD31-4B8C-83A1-F6EECF244321}">
                <p14:modId xmlns:p14="http://schemas.microsoft.com/office/powerpoint/2010/main" val="228722146"/>
              </p:ext>
            </p:extLst>
          </p:nvPr>
        </p:nvGraphicFramePr>
        <p:xfrm>
          <a:off x="482600" y="1057399"/>
          <a:ext cx="11095850" cy="5408865"/>
        </p:xfrm>
        <a:graphic>
          <a:graphicData uri="http://schemas.openxmlformats.org/drawingml/2006/table">
            <a:tbl>
              <a:tblPr>
                <a:noFill/>
                <a:tableStyleId>{5DA9EAAF-E372-42D8-925F-27F3D05FD0B3}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7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8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8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15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sz="1600" b="1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82AD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今(19)日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明(20)日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後(21)日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預警/警戒/行動</a:t>
                      </a:r>
                      <a:endParaRPr sz="1600" b="1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值(24hr)</a:t>
                      </a:r>
                      <a:endParaRPr sz="1600" b="1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8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台8線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中橫公路(24K~110K)西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(德基)、(梨山)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2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200/260/310</a:t>
                      </a:r>
                      <a:endParaRPr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875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中橫公路(118K~186K)東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(慈恩)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2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200/260/320</a:t>
                      </a:r>
                      <a:endParaRPr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台14線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埔霧公路(33K~99K)(廬山)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2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 i="0" u="none" strike="noStrike" cap="none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200/260/260</a:t>
                      </a:r>
                      <a:endParaRPr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台14甲線</a:t>
                      </a:r>
                      <a:endParaRPr sz="1600" b="1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霧社支線(0K~41K)(廬山、合歡山)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2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 i="0" u="none" strike="noStrike" cap="none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--</a:t>
                      </a:r>
                      <a:endParaRPr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台18線</a:t>
                      </a:r>
                      <a:endParaRPr sz="1600" b="1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阿里山公路 (35K~100K) (阿里山)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2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 i="0" u="none" strike="noStrike" cap="none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310/400/550</a:t>
                      </a:r>
                      <a:endParaRPr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8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台20線</a:t>
                      </a:r>
                      <a:endParaRPr sz="1600" b="1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南橫公路 (58K~102K)西(甲仙)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nan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 i="0" u="none" strike="noStrike" cap="none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260/310/350</a:t>
                      </a:r>
                      <a:endParaRPr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5875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南橫公路 (153K~206K)東(向陽)    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2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 i="0" u="none" strike="noStrike" cap="none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180/200/260</a:t>
                      </a:r>
                      <a:endParaRPr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5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i="0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台21線</a:t>
                      </a:r>
                      <a:endParaRPr sz="1600" b="1" i="0" u="none" strike="noStrike" cap="none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新中橫公路(信義)(78K~134K)(神木村)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2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180/180/250</a:t>
                      </a:r>
                      <a:endParaRPr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3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台29線</a:t>
                      </a:r>
                      <a:endParaRPr sz="1600" b="1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旗甲公路 (0K~23K)(那瑪夏國中)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2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 i="0" u="none" strike="noStrike" cap="none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180/180/250</a:t>
                      </a:r>
                      <a:endParaRPr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5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台11線</a:t>
                      </a:r>
                      <a:endParaRPr sz="1600" b="1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海岸公路 (34K~149K)(加路蘭山)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2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--</a:t>
                      </a:r>
                      <a:endParaRPr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0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台11甲線</a:t>
                      </a:r>
                      <a:endParaRPr sz="1600" b="1" u="none" strike="noStrike" cap="non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光豐公路( 0K~19K)(豐濱)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2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200/260/320</a:t>
                      </a:r>
                      <a:endParaRPr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00" name="Google Shape;200;p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</a:pPr>
            <a:fld id="{00000000-1234-1234-1234-123412341234}" type="slidenum">
              <a:rPr lang="en-US" altLang="zh-TW" sz="1733" b="0" i="0" u="none" strike="noStrike" cap="none">
                <a:solidFill>
                  <a:srgbClr val="25A6E0"/>
                </a:solidFill>
                <a:latin typeface="Inter"/>
                <a:ea typeface="Inter"/>
                <a:cs typeface="Inter"/>
                <a:sym typeface="Inter"/>
              </a:rPr>
              <a:t>7</a:t>
            </a:fld>
            <a:endParaRPr sz="1733" b="0" i="0" u="none" strike="noStrike" cap="none">
              <a:solidFill>
                <a:srgbClr val="25A6E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1" name="Google Shape;201;p7"/>
          <p:cNvSpPr/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7"/>
          <p:cNvSpPr/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solidFill>
            <a:srgbClr val="BC851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7"/>
          <p:cNvSpPr/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solidFill>
            <a:srgbClr val="A0560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7"/>
          <p:cNvSpPr/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86;p6">
            <a:extLst>
              <a:ext uri="{FF2B5EF4-FFF2-40B4-BE49-F238E27FC236}">
                <a16:creationId xmlns:a16="http://schemas.microsoft.com/office/drawing/2014/main" id="{8925B78F-E035-E20D-CEB4-677FA66C2994}"/>
              </a:ext>
            </a:extLst>
          </p:cNvPr>
          <p:cNvSpPr txBox="1"/>
          <p:nvPr/>
        </p:nvSpPr>
        <p:spPr>
          <a:xfrm>
            <a:off x="5555411" y="644243"/>
            <a:ext cx="321765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</a:pPr>
            <a:r>
              <a:rPr lang="zh-TW" sz="1800" b="1" i="0" u="none" strike="noStrike" cap="none" dirty="0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</a:t>
            </a:r>
            <a:r>
              <a:rPr lang="zh-TW" altLang="en-US" sz="1800" b="1" i="0" u="none" strike="noStrike" cap="none" dirty="0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無</a:t>
            </a:r>
            <a:endParaRPr sz="1800" b="1" i="0" u="none" strike="noStrike" cap="none" dirty="0">
              <a:solidFill>
                <a:srgbClr val="000C18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"/>
          <p:cNvSpPr/>
          <p:nvPr/>
        </p:nvSpPr>
        <p:spPr>
          <a:xfrm>
            <a:off x="501927" y="2111400"/>
            <a:ext cx="11188145" cy="2428188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271463" indent="-195263">
              <a:lnSpc>
                <a:spcPct val="114000"/>
              </a:lnSpc>
              <a:spcBef>
                <a:spcPts val="600"/>
              </a:spcBef>
              <a:buClr>
                <a:srgbClr val="25A6E0"/>
              </a:buClr>
              <a:buSzPts val="2400"/>
              <a:buFont typeface="Arial"/>
              <a:buChar char="•"/>
            </a:pPr>
            <a:r>
              <a:rPr lang="zh-TW" altLang="en-US" sz="2400" b="1" dirty="0">
                <a:solidFill>
                  <a:srgbClr val="000C18"/>
                </a:solidFill>
                <a:latin typeface="Microsoft JhengHei"/>
                <a:ea typeface="Microsoft JhengHei"/>
                <a:sym typeface="Microsoft JhengHei"/>
              </a:rPr>
              <a:t>未來三日轉偏東南至南風，環境水氣少，各地天氣穩定且回暖明顯，僅東部山區及恆春半島有零星短暫雨，後</a:t>
            </a:r>
            <a:r>
              <a:rPr lang="en-US" altLang="zh-TW" sz="2400" b="1" dirty="0">
                <a:solidFill>
                  <a:srgbClr val="000C18"/>
                </a:solidFill>
                <a:latin typeface="Microsoft JhengHei"/>
                <a:ea typeface="Microsoft JhengHei"/>
                <a:sym typeface="Microsoft JhengHei"/>
              </a:rPr>
              <a:t>(20</a:t>
            </a:r>
            <a:r>
              <a:rPr lang="zh-TW" altLang="en-US" sz="2400" b="1" dirty="0">
                <a:solidFill>
                  <a:srgbClr val="000C18"/>
                </a:solidFill>
                <a:latin typeface="Microsoft JhengHei"/>
                <a:ea typeface="Microsoft JhengHei"/>
                <a:sym typeface="Microsoft JhengHei"/>
              </a:rPr>
              <a:t>日</a:t>
            </a:r>
            <a:r>
              <a:rPr lang="en-US" altLang="zh-TW" sz="2400" b="1" dirty="0">
                <a:solidFill>
                  <a:srgbClr val="000C18"/>
                </a:solidFill>
                <a:latin typeface="Microsoft JhengHei"/>
                <a:ea typeface="Microsoft JhengHei"/>
                <a:sym typeface="Microsoft JhengHei"/>
              </a:rPr>
              <a:t>)</a:t>
            </a:r>
            <a:r>
              <a:rPr lang="zh-TW" altLang="en-US" sz="2400" b="1" dirty="0">
                <a:solidFill>
                  <a:srgbClr val="000C18"/>
                </a:solidFill>
                <a:latin typeface="Microsoft JhengHei"/>
                <a:ea typeface="Microsoft JhengHei"/>
                <a:sym typeface="Microsoft JhengHei"/>
              </a:rPr>
              <a:t>午後北部山區有零星短暫陣雨，無強降雨機率。</a:t>
            </a:r>
            <a:endParaRPr lang="en-US" altLang="zh-TW" sz="2400" b="1" dirty="0">
              <a:solidFill>
                <a:srgbClr val="000C18"/>
              </a:solidFill>
              <a:latin typeface="Microsoft JhengHei"/>
              <a:ea typeface="Microsoft JhengHei"/>
              <a:sym typeface="Microsoft JhengHei"/>
            </a:endParaRPr>
          </a:p>
          <a:p>
            <a:pPr marL="271463" indent="-195263">
              <a:lnSpc>
                <a:spcPct val="114000"/>
              </a:lnSpc>
              <a:spcBef>
                <a:spcPts val="600"/>
              </a:spcBef>
              <a:buClr>
                <a:srgbClr val="25A6E0"/>
              </a:buClr>
              <a:buSzPts val="2400"/>
              <a:buFont typeface="Arial"/>
              <a:buChar char="•"/>
            </a:pPr>
            <a:r>
              <a:rPr lang="zh-TW" altLang="en-US" sz="2400" b="1" dirty="0">
                <a:solidFill>
                  <a:srgbClr val="0070C0"/>
                </a:solidFill>
                <a:latin typeface="Microsoft JhengHei"/>
                <a:ea typeface="Microsoft JhengHei"/>
              </a:rPr>
              <a:t>今</a:t>
            </a:r>
            <a:r>
              <a:rPr lang="en-US" altLang="zh-TW" sz="2400" b="1" dirty="0">
                <a:solidFill>
                  <a:srgbClr val="0070C0"/>
                </a:solidFill>
                <a:latin typeface="Microsoft JhengHei"/>
                <a:ea typeface="Microsoft JhengHei"/>
              </a:rPr>
              <a:t>(18</a:t>
            </a:r>
            <a:r>
              <a:rPr lang="zh-TW" altLang="en-US" sz="2400" b="1" dirty="0">
                <a:solidFill>
                  <a:srgbClr val="0070C0"/>
                </a:solidFill>
                <a:latin typeface="Microsoft JhengHei"/>
                <a:ea typeface="Microsoft JhengHei"/>
              </a:rPr>
              <a:t>日</a:t>
            </a:r>
            <a:r>
              <a:rPr lang="en-US" altLang="zh-TW" sz="2400" b="1" dirty="0">
                <a:solidFill>
                  <a:srgbClr val="0070C0"/>
                </a:solidFill>
                <a:latin typeface="Microsoft JhengHei"/>
                <a:ea typeface="Microsoft JhengHei"/>
              </a:rPr>
              <a:t>)</a:t>
            </a:r>
            <a:r>
              <a:rPr lang="zh-TW" altLang="en-US" sz="2400" b="1" dirty="0">
                <a:solidFill>
                  <a:srgbClr val="0070C0"/>
                </a:solidFill>
                <a:latin typeface="Microsoft JhengHei"/>
                <a:ea typeface="Microsoft JhengHei"/>
              </a:rPr>
              <a:t>清晨北部、西半部地區留意局部霧或低雲影響能見度。</a:t>
            </a:r>
            <a:endParaRPr lang="en-US" altLang="zh-TW" sz="2400" b="1" dirty="0">
              <a:solidFill>
                <a:srgbClr val="0070C0"/>
              </a:solidFill>
              <a:latin typeface="Microsoft JhengHei"/>
              <a:ea typeface="Microsoft JhengHei"/>
            </a:endParaRPr>
          </a:p>
          <a:p>
            <a:pPr marL="271463" indent="-195263">
              <a:lnSpc>
                <a:spcPct val="114000"/>
              </a:lnSpc>
              <a:spcBef>
                <a:spcPts val="600"/>
              </a:spcBef>
              <a:buClr>
                <a:srgbClr val="25A6E0"/>
              </a:buClr>
              <a:buSzPts val="2400"/>
              <a:buFont typeface="Arial"/>
              <a:buChar char="•"/>
            </a:pPr>
            <a:endParaRPr lang="en-US" altLang="zh-TW" sz="2400" b="1" dirty="0">
              <a:solidFill>
                <a:srgbClr val="000C18"/>
              </a:solidFill>
              <a:latin typeface="Microsoft JhengHei"/>
              <a:ea typeface="Microsoft JhengHei"/>
              <a:sym typeface="Microsoft JhengHei"/>
            </a:endParaRPr>
          </a:p>
        </p:txBody>
      </p:sp>
      <p:sp>
        <p:nvSpPr>
          <p:cNvPr id="211" name="Google Shape;211;p8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</a:pPr>
            <a:fld id="{00000000-1234-1234-1234-123412341234}" type="slidenum">
              <a:rPr lang="en-US" altLang="zh-TW" sz="1733" b="0" i="0" u="none" strike="noStrike" cap="none">
                <a:solidFill>
                  <a:srgbClr val="25A6E0"/>
                </a:solidFill>
                <a:latin typeface="Inter"/>
                <a:ea typeface="Inter"/>
                <a:cs typeface="Inter"/>
                <a:sym typeface="Inter"/>
              </a:rPr>
              <a:t>8</a:t>
            </a:fld>
            <a:endParaRPr sz="1733" b="0" i="0" u="none" strike="noStrike" cap="none">
              <a:solidFill>
                <a:srgbClr val="25A6E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Google Shape;210;p8">
            <a:extLst>
              <a:ext uri="{FF2B5EF4-FFF2-40B4-BE49-F238E27FC236}">
                <a16:creationId xmlns:a16="http://schemas.microsoft.com/office/drawing/2014/main" id="{790611CA-0279-1570-971B-B47153FD2332}"/>
              </a:ext>
            </a:extLst>
          </p:cNvPr>
          <p:cNvSpPr txBox="1"/>
          <p:nvPr/>
        </p:nvSpPr>
        <p:spPr>
          <a:xfrm>
            <a:off x="777240" y="5765948"/>
            <a:ext cx="10567905" cy="78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zh-TW" sz="2400" b="1" i="0" u="none" strike="noStrike" cap="none" dirty="0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今重點關注路段</a:t>
            </a:r>
            <a:r>
              <a:rPr lang="zh-TW" altLang="en-US" sz="2400" b="1" i="0" u="none" strike="noStrike" cap="none" dirty="0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：無</a:t>
            </a:r>
            <a:endParaRPr lang="en-US" altLang="zh-TW" sz="2400" b="1" i="0" u="none" strike="noStrike" cap="none" dirty="0">
              <a:solidFill>
                <a:srgbClr val="C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endParaRPr lang="zh-TW" altLang="en-US" sz="2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TW" altLang="en-US" sz="2400" b="1" i="0" u="none" strike="noStrike" cap="none" dirty="0">
              <a:solidFill>
                <a:srgbClr val="C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  <p:sp>
        <p:nvSpPr>
          <p:cNvPr id="217" name="Google Shape;217;p9"/>
          <p:cNvSpPr>
            <a:spLocks noGrp="1"/>
          </p:cNvSpPr>
          <p:nvPr>
            <p:ph type="body" idx="1"/>
          </p:nvPr>
        </p:nvSpPr>
        <p:spPr>
          <a:xfrm>
            <a:off x="893621" y="4415118"/>
            <a:ext cx="4673657" cy="2239617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9875" lvl="0" indent="-193675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zh-TW" sz="1600">
                <a:solidFill>
                  <a:srgbClr val="33333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中心位置在北緯 21.2 度，東經 109.4 度</a:t>
            </a:r>
            <a:endParaRPr/>
          </a:p>
          <a:p>
            <a:pPr marL="269875" lvl="0" indent="-193675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zh-TW" sz="1600">
                <a:solidFill>
                  <a:srgbClr val="33333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時速 4 公里向 南南西 前進</a:t>
            </a:r>
            <a:endParaRPr/>
          </a:p>
          <a:p>
            <a:pPr marL="269875" lvl="0" indent="-193675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zh-TW" sz="1600">
                <a:solidFill>
                  <a:srgbClr val="33333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中心氣壓 1000 百帕</a:t>
            </a:r>
            <a:endParaRPr/>
          </a:p>
          <a:p>
            <a:pPr marL="269875" lvl="0" indent="-193675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zh-TW" sz="1600">
                <a:solidFill>
                  <a:srgbClr val="33333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近中心最大風速每秒 18 公尺</a:t>
            </a:r>
            <a:endParaRPr/>
          </a:p>
          <a:p>
            <a:pPr marL="269875" lvl="0" indent="-193675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zh-TW" sz="1600">
                <a:solidFill>
                  <a:srgbClr val="33333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瞬間最大陣風每秒 25 公尺</a:t>
            </a:r>
            <a:endParaRPr/>
          </a:p>
          <a:p>
            <a:pPr marL="269875" lvl="0" indent="-193675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zh-TW" sz="1600">
                <a:solidFill>
                  <a:srgbClr val="33333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七級風半徑  80 公里</a:t>
            </a:r>
            <a:endParaRPr/>
          </a:p>
          <a:p>
            <a:pPr marL="269875" lvl="0" indent="-193675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zh-TW" sz="1600">
                <a:solidFill>
                  <a:srgbClr val="33333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十級風半徑   - 公里</a:t>
            </a:r>
            <a:endParaRPr sz="1600">
              <a:solidFill>
                <a:srgbClr val="33333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18" name="Google Shape;21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621" y="891571"/>
            <a:ext cx="4674943" cy="3423075"/>
          </a:xfrm>
          <a:prstGeom prst="roundRect">
            <a:avLst>
              <a:gd name="adj" fmla="val 4128"/>
            </a:avLst>
          </a:prstGeom>
          <a:noFill/>
          <a:ln>
            <a:noFill/>
          </a:ln>
        </p:spPr>
      </p:pic>
      <p:sp>
        <p:nvSpPr>
          <p:cNvPr id="219" name="Google Shape;219;p9"/>
          <p:cNvSpPr/>
          <p:nvPr/>
        </p:nvSpPr>
        <p:spPr>
          <a:xfrm>
            <a:off x="993634" y="3916934"/>
            <a:ext cx="2038523" cy="309150"/>
          </a:xfrm>
          <a:prstGeom prst="roundRect">
            <a:avLst>
              <a:gd name="adj" fmla="val 50000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i="0" u="none" strike="noStrike" cap="none">
                <a:solidFill>
                  <a:srgbClr val="0C337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輕度颱風 – 三巴</a:t>
            </a:r>
            <a:endParaRPr/>
          </a:p>
        </p:txBody>
      </p:sp>
      <p:sp>
        <p:nvSpPr>
          <p:cNvPr id="220" name="Google Shape;220;p9"/>
          <p:cNvSpPr/>
          <p:nvPr/>
        </p:nvSpPr>
        <p:spPr>
          <a:xfrm>
            <a:off x="4770469" y="992043"/>
            <a:ext cx="668074" cy="249382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CWA</a:t>
            </a:r>
            <a:endParaRPr sz="1200" b="1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1" name="Google Shape;221;p9"/>
          <p:cNvSpPr/>
          <p:nvPr/>
        </p:nvSpPr>
        <p:spPr>
          <a:xfrm>
            <a:off x="10035259" y="992043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NCDR 各國路徑</a:t>
            </a:r>
            <a:endParaRPr sz="1200" b="1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2" name="Google Shape;222;p9"/>
          <p:cNvSpPr txBox="1">
            <a:spLocks noGrp="1"/>
          </p:cNvSpPr>
          <p:nvPr>
            <p:ph type="body" idx="2"/>
          </p:nvPr>
        </p:nvSpPr>
        <p:spPr>
          <a:xfrm>
            <a:off x="6096000" y="4578760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223" name="Google Shape;223;p9"/>
          <p:cNvSpPr txBox="1"/>
          <p:nvPr/>
        </p:nvSpPr>
        <p:spPr>
          <a:xfrm>
            <a:off x="11104245" y="611217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fld id="{00000000-1234-1234-1234-123412341234}" type="slidenum">
              <a:rPr lang="en-US" altLang="zh-TW"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9</a:t>
            </a:fld>
            <a:endParaRPr sz="1733" b="0" i="0" u="none" strike="noStrike" cap="none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4" name="Google Shape;224;p9"/>
          <p:cNvSpPr/>
          <p:nvPr/>
        </p:nvSpPr>
        <p:spPr>
          <a:xfrm>
            <a:off x="5805914" y="4450228"/>
            <a:ext cx="5798745" cy="2190251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71463" marR="0" lvl="0" indent="-195263" algn="just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zh-TW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三巴颱風受北方高壓南下影響今(20)日開始往西南移動。</a:t>
            </a:r>
            <a:endParaRPr sz="1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71463" marR="0" lvl="0" indent="-195263" algn="just" rtl="0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zh-TW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未來環境不利颱風增強，向南移動過程將減弱消散，對臺灣天氣無直接影響。</a:t>
            </a:r>
            <a:endParaRPr/>
          </a:p>
        </p:txBody>
      </p:sp>
      <p:pic>
        <p:nvPicPr>
          <p:cNvPr id="225" name="Google Shape;225;p9"/>
          <p:cNvPicPr preferRelativeResize="0"/>
          <p:nvPr/>
        </p:nvPicPr>
        <p:blipFill rotWithShape="1">
          <a:blip r:embed="rId4">
            <a:alphaModFix/>
          </a:blip>
          <a:srcRect l="-1" r="12677" b="8100"/>
          <a:stretch/>
        </p:blipFill>
        <p:spPr>
          <a:xfrm>
            <a:off x="5805914" y="891572"/>
            <a:ext cx="5798745" cy="3423075"/>
          </a:xfrm>
          <a:prstGeom prst="roundRect">
            <a:avLst>
              <a:gd name="adj" fmla="val 4145"/>
            </a:avLst>
          </a:prstGeom>
          <a:noFill/>
          <a:ln>
            <a:noFill/>
          </a:ln>
        </p:spPr>
      </p:pic>
      <p:sp>
        <p:nvSpPr>
          <p:cNvPr id="226" name="Google Shape;226;p9"/>
          <p:cNvSpPr/>
          <p:nvPr/>
        </p:nvSpPr>
        <p:spPr>
          <a:xfrm>
            <a:off x="10035259" y="974287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NCDR 各國路徑</a:t>
            </a:r>
            <a:endParaRPr sz="1200" b="1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14195</TotalTime>
  <Words>1245</Words>
  <Application>Microsoft Office PowerPoint</Application>
  <PresentationFormat>寬螢幕</PresentationFormat>
  <Paragraphs>242</Paragraphs>
  <Slides>9</Slides>
  <Notes>9</Notes>
  <HiddenSlides>1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6" baseType="lpstr">
      <vt:lpstr>Calibri</vt:lpstr>
      <vt:lpstr>微軟正黑體</vt:lpstr>
      <vt:lpstr>Inter</vt:lpstr>
      <vt:lpstr>Noto Sans Symbols</vt:lpstr>
      <vt:lpstr>Arial</vt:lpstr>
      <vt:lpstr>微軟正黑體</vt:lpstr>
      <vt:lpstr>Joan template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Benjamin Fan</dc:creator>
  <cp:lastModifiedBy>團隊 氣象</cp:lastModifiedBy>
  <cp:revision>363</cp:revision>
  <cp:lastPrinted>2024-01-10T22:53:30Z</cp:lastPrinted>
  <dcterms:modified xsi:type="dcterms:W3CDTF">2024-02-18T00:58:51Z</dcterms:modified>
</cp:coreProperties>
</file>